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4080" r:id="rId1"/>
  </p:sldMasterIdLst>
  <p:notesMasterIdLst>
    <p:notesMasterId r:id="rId13"/>
  </p:notesMasterIdLst>
  <p:sldIdLst>
    <p:sldId id="256" r:id="rId2"/>
    <p:sldId id="347" r:id="rId3"/>
    <p:sldId id="259" r:id="rId4"/>
    <p:sldId id="472" r:id="rId5"/>
    <p:sldId id="473" r:id="rId6"/>
    <p:sldId id="475" r:id="rId7"/>
    <p:sldId id="476" r:id="rId8"/>
    <p:sldId id="477" r:id="rId9"/>
    <p:sldId id="478" r:id="rId10"/>
    <p:sldId id="479" r:id="rId11"/>
    <p:sldId id="314" r:id="rId12"/>
  </p:sldIdLst>
  <p:sldSz cx="9144000" cy="6858000" type="screen4x3"/>
  <p:notesSz cx="6735763" cy="9799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291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A43F6A-BF23-406E-8690-4B28F06AD133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35013"/>
            <a:ext cx="4897437" cy="3675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654550"/>
            <a:ext cx="5389563" cy="4410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07513"/>
            <a:ext cx="2919413" cy="490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07513"/>
            <a:ext cx="2919412" cy="490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220F60-AD5C-497D-8B05-2ECB4A581E9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yurislingvistika.ukit.me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4005064"/>
            <a:ext cx="6400800" cy="2281456"/>
          </a:xfrm>
        </p:spPr>
        <p:txBody>
          <a:bodyPr>
            <a:noAutofit/>
          </a:bodyPr>
          <a:lstStyle/>
          <a:p>
            <a:r>
              <a:rPr lang="uz-Cyrl-UZ" sz="2800" dirty="0" smtClean="0">
                <a:solidFill>
                  <a:srgbClr val="FFFF00"/>
                </a:solidFill>
              </a:rPr>
              <a:t>филология фанлари доктори, профессор Ш.Н.К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800" dirty="0" smtClean="0">
                <a:solidFill>
                  <a:srgbClr val="FFFF00"/>
                </a:solidFill>
              </a:rPr>
              <a:t>ЧИМОВ</a:t>
            </a:r>
          </a:p>
          <a:p>
            <a:endParaRPr lang="uz-Cyrl-UZ" sz="2800" dirty="0" smtClean="0">
              <a:solidFill>
                <a:srgbClr val="FFFF00"/>
              </a:solidFill>
            </a:endParaRPr>
          </a:p>
          <a:p>
            <a:r>
              <a:rPr lang="ru-RU" sz="2800" dirty="0" smtClean="0">
                <a:solidFill>
                  <a:srgbClr val="FFFF00"/>
                </a:solidFill>
                <a:hlinkClick r:id="rId2"/>
              </a:rPr>
              <a:t> </a:t>
            </a:r>
            <a:r>
              <a:rPr lang="en-US" sz="2800" u="sng" dirty="0" smtClean="0">
                <a:solidFill>
                  <a:srgbClr val="FFFF00"/>
                </a:solidFill>
                <a:hlinkClick r:id="rId2"/>
              </a:rPr>
              <a:t>http://www.yurislingvistika.ukit.me</a:t>
            </a:r>
            <a:endParaRPr lang="en-US" sz="2800" u="sng" dirty="0" smtClean="0">
              <a:solidFill>
                <a:srgbClr val="FFFF00"/>
              </a:solidFill>
            </a:endParaRPr>
          </a:p>
          <a:p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836713"/>
            <a:ext cx="7772400" cy="1092089"/>
          </a:xfrm>
        </p:spPr>
        <p:txBody>
          <a:bodyPr anchor="t">
            <a:normAutofit fontScale="90000"/>
          </a:bodyPr>
          <a:lstStyle/>
          <a:p>
            <a:r>
              <a:rPr lang="uz-Cyrl-UZ" sz="2700" b="1" dirty="0" smtClean="0">
                <a:solidFill>
                  <a:srgbClr val="FFFF00"/>
                </a:solidFill>
              </a:rPr>
              <a:t> </a:t>
            </a:r>
            <a:r>
              <a:rPr lang="uz-Cyrl-UZ" sz="4000" b="1" dirty="0" smtClean="0">
                <a:solidFill>
                  <a:srgbClr val="FFFF00"/>
                </a:solidFill>
              </a:rPr>
              <a:t/>
            </a:r>
            <a:br>
              <a:rPr lang="uz-Cyrl-UZ" sz="4000" b="1" dirty="0" smtClean="0">
                <a:solidFill>
                  <a:srgbClr val="FFFF00"/>
                </a:solidFill>
              </a:rPr>
            </a:br>
            <a:r>
              <a:rPr lang="uz-Cyrl-UZ" sz="4000" b="1" dirty="0" smtClean="0">
                <a:solidFill>
                  <a:srgbClr val="FFFF00"/>
                </a:solidFill>
              </a:rPr>
              <a:t>ТА</a:t>
            </a:r>
            <a:r>
              <a:rPr lang="uz-Cyrl-UZ" sz="4000" b="1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4000" b="1" dirty="0" smtClean="0">
                <a:solidFill>
                  <a:srgbClr val="FFFF00"/>
                </a:solidFill>
              </a:rPr>
              <a:t>РИЗ ВА УНИ ЁЗИШ </a:t>
            </a:r>
            <a:br>
              <a:rPr lang="uz-Cyrl-UZ" sz="4000" b="1" dirty="0" smtClean="0">
                <a:solidFill>
                  <a:srgbClr val="FFFF00"/>
                </a:solidFill>
              </a:rPr>
            </a:br>
            <a:r>
              <a:rPr lang="uz-Cyrl-UZ" sz="4000" b="1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4000" b="1" dirty="0" smtClean="0">
                <a:solidFill>
                  <a:srgbClr val="FFFF00"/>
                </a:solidFill>
              </a:rPr>
              <a:t>ОИДАЛАРИ </a:t>
            </a:r>
            <a:br>
              <a:rPr lang="uz-Cyrl-UZ" sz="4000" b="1" dirty="0" smtClean="0">
                <a:solidFill>
                  <a:srgbClr val="FFFF00"/>
                </a:solidFill>
              </a:rPr>
            </a:br>
            <a:endParaRPr lang="ru-RU" sz="4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79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476672"/>
            <a:ext cx="7924800" cy="6120680"/>
          </a:xfrm>
        </p:spPr>
        <p:txBody>
          <a:bodyPr/>
          <a:lstStyle/>
          <a:p>
            <a:pPr marL="0" indent="0" algn="ctr">
              <a:buNone/>
            </a:pPr>
            <a:r>
              <a:rPr lang="uz-Cyrl-UZ" sz="2800" dirty="0" smtClean="0">
                <a:solidFill>
                  <a:schemeClr val="tx2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Р Е Ж А</a:t>
            </a:r>
          </a:p>
          <a:p>
            <a:pPr marL="0" indent="0" algn="ctr">
              <a:buNone/>
            </a:pPr>
            <a:endParaRPr lang="uz-Cyrl-UZ" sz="2800" dirty="0" smtClean="0">
              <a:solidFill>
                <a:srgbClr val="FFFF00"/>
              </a:solidFill>
            </a:endParaRPr>
          </a:p>
          <a:p>
            <a:pPr>
              <a:buFont typeface="Arial" pitchFamily="34" charset="0"/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Та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риз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2800" dirty="0" smtClean="0">
                <a:solidFill>
                  <a:srgbClr val="FFFF00"/>
                </a:solidFill>
              </a:rPr>
              <a:t>а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ида умумий маълумот; </a:t>
            </a:r>
          </a:p>
          <a:p>
            <a:pPr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Та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риз ёзишининг ма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сад ва вазифалари;</a:t>
            </a:r>
          </a:p>
          <a:p>
            <a:pPr>
              <a:buFont typeface="Arial" pitchFamily="34" charset="0"/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Та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риз ёзишга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қў</a:t>
            </a:r>
            <a:r>
              <a:rPr lang="uz-Cyrl-UZ" sz="2800" dirty="0" smtClean="0">
                <a:solidFill>
                  <a:srgbClr val="FFFF00"/>
                </a:solidFill>
              </a:rPr>
              <a:t>йиладиган талаблар;</a:t>
            </a:r>
          </a:p>
          <a:p>
            <a:pPr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Та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риз намунаси.</a:t>
            </a:r>
          </a:p>
          <a:p>
            <a:pPr>
              <a:buAutoNum type="arabicPeriod"/>
            </a:pPr>
            <a:endParaRPr lang="uz-Cyrl-UZ" sz="2400" dirty="0" smtClean="0">
              <a:solidFill>
                <a:srgbClr val="FFFF00"/>
              </a:solidFill>
            </a:endParaRPr>
          </a:p>
          <a:p>
            <a:pPr>
              <a:buAutoNum type="arabicPeriod"/>
            </a:pPr>
            <a:endParaRPr lang="uz-Cyrl-UZ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116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uz-Cyrl-UZ" dirty="0" smtClean="0">
                <a:solidFill>
                  <a:schemeClr val="tx2"/>
                </a:solidFill>
              </a:rPr>
              <a:t> 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714356"/>
            <a:ext cx="7924800" cy="5000644"/>
          </a:xfrm>
        </p:spPr>
        <p:txBody>
          <a:bodyPr>
            <a:normAutofit/>
          </a:bodyPr>
          <a:lstStyle/>
          <a:p>
            <a:endParaRPr lang="ru-RU" sz="2200" dirty="0" smtClean="0">
              <a:solidFill>
                <a:schemeClr val="tx2"/>
              </a:solidFill>
            </a:endParaRPr>
          </a:p>
          <a:p>
            <a:pPr algn="ctr">
              <a:buNone/>
            </a:pPr>
            <a:r>
              <a:rPr lang="uz-Cyrl-UZ" sz="3600" dirty="0" smtClean="0">
                <a:solidFill>
                  <a:schemeClr val="tx2"/>
                </a:solidFill>
              </a:rPr>
              <a:t> </a:t>
            </a:r>
            <a:endParaRPr lang="uz-Cyrl-UZ" sz="3200" dirty="0" smtClean="0">
              <a:solidFill>
                <a:srgbClr val="FFFF00"/>
              </a:solidFill>
            </a:endParaRPr>
          </a:p>
          <a:p>
            <a:pPr algn="ctr">
              <a:buNone/>
            </a:pPr>
            <a:endParaRPr lang="uz-Cyrl-UZ" sz="3600" dirty="0" smtClean="0">
              <a:solidFill>
                <a:srgbClr val="FFFF00"/>
              </a:solidFill>
            </a:endParaRPr>
          </a:p>
          <a:p>
            <a:pPr algn="ctr">
              <a:buNone/>
            </a:pPr>
            <a:r>
              <a:rPr lang="uz-Cyrl-UZ" sz="3600" dirty="0" smtClean="0">
                <a:solidFill>
                  <a:srgbClr val="FFFF00"/>
                </a:solidFill>
              </a:rPr>
              <a:t>“ТА</a:t>
            </a:r>
            <a:r>
              <a:rPr lang="uz-Cyrl-UZ" sz="36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3600" dirty="0" smtClean="0">
                <a:solidFill>
                  <a:srgbClr val="FFFF00"/>
                </a:solidFill>
              </a:rPr>
              <a:t>РИЗ” деганда нимани </a:t>
            </a:r>
          </a:p>
          <a:p>
            <a:pPr algn="ctr">
              <a:buNone/>
            </a:pPr>
            <a:r>
              <a:rPr lang="uz-Cyrl-UZ" sz="3600" dirty="0" smtClean="0">
                <a:solidFill>
                  <a:srgbClr val="FFFF00"/>
                </a:solidFill>
              </a:rPr>
              <a:t>тушунасиз?</a:t>
            </a:r>
            <a:endParaRPr lang="ru-RU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431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428604"/>
            <a:ext cx="7924800" cy="5286396"/>
          </a:xfrm>
        </p:spPr>
        <p:txBody>
          <a:bodyPr>
            <a:normAutofit lnSpcReduction="10000"/>
          </a:bodyPr>
          <a:lstStyle/>
          <a:p>
            <a:endParaRPr lang="uz-Cyrl-UZ" sz="3600" dirty="0" smtClean="0">
              <a:solidFill>
                <a:srgbClr val="FFFF00"/>
              </a:solidFill>
            </a:endParaRPr>
          </a:p>
          <a:p>
            <a:r>
              <a:rPr lang="uz-Cyrl-UZ" sz="3600" dirty="0" smtClean="0">
                <a:solidFill>
                  <a:srgbClr val="FFFF00"/>
                </a:solidFill>
              </a:rPr>
              <a:t>Та</a:t>
            </a:r>
            <a:r>
              <a:rPr lang="uz-Cyrl-UZ" sz="36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3600" dirty="0" smtClean="0">
                <a:solidFill>
                  <a:srgbClr val="FFFF00"/>
                </a:solidFill>
              </a:rPr>
              <a:t>риз  - бирор бир илмий, бадиий  асар </a:t>
            </a:r>
            <a:r>
              <a:rPr lang="uz-Cyrl-UZ" sz="36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3600" dirty="0" smtClean="0">
                <a:solidFill>
                  <a:srgbClr val="FFFF00"/>
                </a:solidFill>
              </a:rPr>
              <a:t>а</a:t>
            </a:r>
            <a:r>
              <a:rPr lang="uz-Cyrl-UZ" sz="36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3600" dirty="0" smtClean="0">
                <a:solidFill>
                  <a:srgbClr val="FFFF00"/>
                </a:solidFill>
              </a:rPr>
              <a:t>ида бош</a:t>
            </a:r>
            <a:r>
              <a:rPr lang="uz-Cyrl-UZ" sz="36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3600" dirty="0" smtClean="0">
                <a:solidFill>
                  <a:srgbClr val="FFFF00"/>
                </a:solidFill>
              </a:rPr>
              <a:t>а бир шахснинг  (шахсларнинг) индивидуал ба</a:t>
            </a:r>
            <a:r>
              <a:rPr lang="uz-Cyrl-UZ" sz="36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3600" dirty="0" smtClean="0">
                <a:solidFill>
                  <a:srgbClr val="FFFF00"/>
                </a:solidFill>
              </a:rPr>
              <a:t>оси, фикри, хулосаси. </a:t>
            </a:r>
          </a:p>
          <a:p>
            <a:endParaRPr lang="uz-Cyrl-UZ" sz="3600" dirty="0" smtClean="0">
              <a:solidFill>
                <a:srgbClr val="FFFF00"/>
              </a:solidFill>
            </a:endParaRPr>
          </a:p>
          <a:p>
            <a:r>
              <a:rPr lang="uz-Cyrl-UZ" sz="3600" dirty="0" smtClean="0">
                <a:solidFill>
                  <a:srgbClr val="FFFF00"/>
                </a:solidFill>
              </a:rPr>
              <a:t>Эслатма: </a:t>
            </a:r>
            <a:r>
              <a:rPr lang="ru-RU" sz="2600" dirty="0" err="1" smtClean="0">
                <a:solidFill>
                  <a:srgbClr val="FFFF00"/>
                </a:solidFill>
              </a:rPr>
              <a:t>Та</a:t>
            </a:r>
            <a:r>
              <a:rPr lang="ru-RU" sz="26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2600" dirty="0" err="1" smtClean="0">
                <a:solidFill>
                  <a:srgbClr val="FFFF00"/>
                </a:solidFill>
              </a:rPr>
              <a:t>риз лотинча</a:t>
            </a:r>
            <a:r>
              <a:rPr lang="ru-RU" sz="2600" dirty="0" smtClean="0">
                <a:solidFill>
                  <a:srgbClr val="FFFF00"/>
                </a:solidFill>
              </a:rPr>
              <a:t> “</a:t>
            </a:r>
            <a:r>
              <a:rPr lang="en-US" sz="2600" dirty="0" err="1" smtClean="0">
                <a:solidFill>
                  <a:srgbClr val="FFFF00"/>
                </a:solidFill>
              </a:rPr>
              <a:t>resenzium</a:t>
            </a:r>
            <a:r>
              <a:rPr lang="en-US" sz="2600" dirty="0" smtClean="0">
                <a:solidFill>
                  <a:srgbClr val="FFFF00"/>
                </a:solidFill>
              </a:rPr>
              <a:t>” </a:t>
            </a:r>
            <a:r>
              <a:rPr lang="ru-RU" sz="2600" dirty="0" err="1" smtClean="0">
                <a:solidFill>
                  <a:srgbClr val="FFFF00"/>
                </a:solidFill>
              </a:rPr>
              <a:t>с</a:t>
            </a:r>
            <a:r>
              <a:rPr lang="ru-RU" sz="26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2600" dirty="0" err="1" smtClean="0">
                <a:solidFill>
                  <a:srgbClr val="FFFF00"/>
                </a:solidFill>
              </a:rPr>
              <a:t>зидан</a:t>
            </a:r>
            <a:r>
              <a:rPr lang="ru-RU" sz="2600" dirty="0" smtClean="0">
                <a:solidFill>
                  <a:srgbClr val="FFFF00"/>
                </a:solidFill>
              </a:rPr>
              <a:t> </a:t>
            </a:r>
            <a:r>
              <a:rPr lang="ru-RU" sz="2600" dirty="0" err="1" smtClean="0">
                <a:solidFill>
                  <a:srgbClr val="FFFF00"/>
                </a:solidFill>
              </a:rPr>
              <a:t>олинган</a:t>
            </a:r>
            <a:r>
              <a:rPr lang="ru-RU" sz="2600" dirty="0" smtClean="0">
                <a:solidFill>
                  <a:srgbClr val="FFFF00"/>
                </a:solidFill>
              </a:rPr>
              <a:t> </a:t>
            </a:r>
            <a:r>
              <a:rPr lang="ru-RU" sz="2600" dirty="0" err="1" smtClean="0">
                <a:solidFill>
                  <a:srgbClr val="FFFF00"/>
                </a:solidFill>
              </a:rPr>
              <a:t>б</a:t>
            </a:r>
            <a:r>
              <a:rPr lang="ru-RU" sz="26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2600" dirty="0" err="1" smtClean="0">
                <a:solidFill>
                  <a:srgbClr val="FFFF00"/>
                </a:solidFill>
              </a:rPr>
              <a:t>либ</a:t>
            </a:r>
            <a:r>
              <a:rPr lang="ru-RU" sz="2600" dirty="0" smtClean="0">
                <a:solidFill>
                  <a:srgbClr val="FFFF00"/>
                </a:solidFill>
              </a:rPr>
              <a:t>, </a:t>
            </a:r>
            <a:r>
              <a:rPr lang="ru-RU" sz="2600" dirty="0" err="1" smtClean="0">
                <a:solidFill>
                  <a:srgbClr val="FFFF00"/>
                </a:solidFill>
              </a:rPr>
              <a:t>“</a:t>
            </a:r>
            <a:r>
              <a:rPr lang="ru-RU" sz="26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2600" dirty="0" err="1" smtClean="0">
                <a:solidFill>
                  <a:srgbClr val="FFFF00"/>
                </a:solidFill>
              </a:rPr>
              <a:t>айта к</a:t>
            </a:r>
            <a:r>
              <a:rPr lang="ru-RU" sz="26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2600" dirty="0" err="1" smtClean="0">
                <a:solidFill>
                  <a:srgbClr val="FFFF00"/>
                </a:solidFill>
              </a:rPr>
              <a:t>риб</a:t>
            </a:r>
            <a:r>
              <a:rPr lang="ru-RU" sz="2600" dirty="0" smtClean="0">
                <a:solidFill>
                  <a:srgbClr val="FFFF00"/>
                </a:solidFill>
              </a:rPr>
              <a:t> </a:t>
            </a:r>
            <a:r>
              <a:rPr lang="ru-RU" sz="2600" dirty="0" err="1" smtClean="0">
                <a:solidFill>
                  <a:srgbClr val="FFFF00"/>
                </a:solidFill>
              </a:rPr>
              <a:t>чи</a:t>
            </a:r>
            <a:r>
              <a:rPr lang="ru-RU" sz="26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2600" dirty="0" err="1" smtClean="0">
                <a:solidFill>
                  <a:srgbClr val="FFFF00"/>
                </a:solidFill>
              </a:rPr>
              <a:t>иш, </a:t>
            </a:r>
            <a:r>
              <a:rPr lang="ru-RU" sz="2600" dirty="0" smtClean="0">
                <a:solidFill>
                  <a:srgbClr val="FFFF00"/>
                </a:solidFill>
              </a:rPr>
              <a:t>хабар </a:t>
            </a:r>
            <a:r>
              <a:rPr lang="ru-RU" sz="26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2600" dirty="0" err="1" smtClean="0">
                <a:solidFill>
                  <a:srgbClr val="FFFF00"/>
                </a:solidFill>
              </a:rPr>
              <a:t>илиш</a:t>
            </a:r>
            <a:r>
              <a:rPr lang="ru-RU" sz="2600" dirty="0" smtClean="0">
                <a:solidFill>
                  <a:srgbClr val="FFFF00"/>
                </a:solidFill>
              </a:rPr>
              <a:t>, </a:t>
            </a:r>
            <a:r>
              <a:rPr lang="ru-RU" sz="2600" dirty="0" err="1" smtClean="0">
                <a:solidFill>
                  <a:srgbClr val="FFFF00"/>
                </a:solidFill>
              </a:rPr>
              <a:t>тавсиф</a:t>
            </a:r>
            <a:r>
              <a:rPr lang="ru-RU" sz="2600" dirty="0" smtClean="0">
                <a:solidFill>
                  <a:srgbClr val="FFFF00"/>
                </a:solidFill>
              </a:rPr>
              <a:t>, </a:t>
            </a:r>
            <a:r>
              <a:rPr lang="ru-RU" sz="2600" dirty="0" err="1" smtClean="0">
                <a:solidFill>
                  <a:srgbClr val="FFFF00"/>
                </a:solidFill>
              </a:rPr>
              <a:t>ба</a:t>
            </a:r>
            <a:r>
              <a:rPr lang="ru-RU" sz="26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2600" dirty="0" err="1" smtClean="0">
                <a:solidFill>
                  <a:srgbClr val="FFFF00"/>
                </a:solidFill>
              </a:rPr>
              <a:t>о бериш</a:t>
            </a:r>
            <a:r>
              <a:rPr lang="ru-RU" sz="2600" dirty="0" smtClean="0">
                <a:solidFill>
                  <a:srgbClr val="FFFF00"/>
                </a:solidFill>
              </a:rPr>
              <a:t>” </a:t>
            </a:r>
            <a:r>
              <a:rPr lang="ru-RU" sz="2600" dirty="0" err="1" smtClean="0">
                <a:solidFill>
                  <a:srgbClr val="FFFF00"/>
                </a:solidFill>
              </a:rPr>
              <a:t>деган</a:t>
            </a:r>
            <a:r>
              <a:rPr lang="ru-RU" sz="2600" dirty="0" smtClean="0">
                <a:solidFill>
                  <a:srgbClr val="FFFF00"/>
                </a:solidFill>
              </a:rPr>
              <a:t> </a:t>
            </a:r>
            <a:r>
              <a:rPr lang="ru-RU" sz="2600" dirty="0" err="1" smtClean="0">
                <a:solidFill>
                  <a:srgbClr val="FFFF00"/>
                </a:solidFill>
              </a:rPr>
              <a:t>маъноларни</a:t>
            </a:r>
            <a:r>
              <a:rPr lang="ru-RU" sz="2600" dirty="0" smtClean="0">
                <a:solidFill>
                  <a:srgbClr val="FFFF00"/>
                </a:solidFill>
              </a:rPr>
              <a:t> </a:t>
            </a:r>
            <a:r>
              <a:rPr lang="ru-RU" sz="2600" dirty="0" err="1" smtClean="0">
                <a:solidFill>
                  <a:srgbClr val="FFFF00"/>
                </a:solidFill>
              </a:rPr>
              <a:t>англатади</a:t>
            </a:r>
            <a:r>
              <a:rPr lang="ru-RU" sz="2600" dirty="0" smtClean="0">
                <a:solidFill>
                  <a:srgbClr val="FFFF00"/>
                </a:solidFill>
              </a:rPr>
              <a:t>.</a:t>
            </a:r>
            <a:r>
              <a:rPr lang="ru-RU" sz="2600" dirty="0" smtClean="0"/>
              <a:t> </a:t>
            </a:r>
            <a:r>
              <a:rPr lang="uz-Cyrl-UZ" sz="2600" dirty="0" smtClean="0">
                <a:solidFill>
                  <a:srgbClr val="FFFF00"/>
                </a:solidFill>
              </a:rPr>
              <a:t> </a:t>
            </a:r>
            <a:endParaRPr lang="uz-Cyrl-UZ" sz="2800" dirty="0" smtClean="0">
              <a:solidFill>
                <a:srgbClr val="FFFF00"/>
              </a:solidFill>
            </a:endParaRPr>
          </a:p>
          <a:p>
            <a:endParaRPr lang="uz-Cyrl-UZ" sz="3600" dirty="0" smtClean="0">
              <a:solidFill>
                <a:srgbClr val="FFFF00"/>
              </a:solidFill>
            </a:endParaRPr>
          </a:p>
          <a:p>
            <a:endParaRPr lang="uz-Cyrl-UZ" sz="3600" dirty="0" smtClean="0">
              <a:solidFill>
                <a:srgbClr val="FFFF00"/>
              </a:solidFill>
            </a:endParaRPr>
          </a:p>
          <a:p>
            <a:endParaRPr lang="ru-RU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sz="quarter" idx="13"/>
          </p:nvPr>
        </p:nvSpPr>
        <p:spPr>
          <a:xfrm>
            <a:off x="357158" y="285750"/>
            <a:ext cx="8429684" cy="6215063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3200" dirty="0" err="1" smtClean="0">
                <a:solidFill>
                  <a:srgbClr val="FFFF00"/>
                </a:solidFill>
              </a:rPr>
              <a:t>Та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3200" dirty="0" err="1" smtClean="0">
                <a:solidFill>
                  <a:srgbClr val="FFFF00"/>
                </a:solidFill>
              </a:rPr>
              <a:t>ризнинг ма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3200" dirty="0" err="1" smtClean="0">
                <a:solidFill>
                  <a:srgbClr val="FFFF00"/>
                </a:solidFill>
              </a:rPr>
              <a:t>сад ва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вазифаси</a:t>
            </a:r>
            <a:r>
              <a:rPr lang="ru-RU" sz="3200" dirty="0" smtClean="0">
                <a:solidFill>
                  <a:srgbClr val="FFFF00"/>
                </a:solidFill>
              </a:rPr>
              <a:t>:</a:t>
            </a:r>
          </a:p>
          <a:p>
            <a:pPr algn="ctr"/>
            <a:endParaRPr lang="ru-RU" sz="3200" dirty="0" smtClean="0">
              <a:solidFill>
                <a:srgbClr val="FFFF00"/>
              </a:solidFill>
            </a:endParaRPr>
          </a:p>
          <a:p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маълум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бир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илмий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ёки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бадиий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асарни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ба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3200" dirty="0" err="1" smtClean="0">
                <a:solidFill>
                  <a:srgbClr val="FFFF00"/>
                </a:solidFill>
              </a:rPr>
              <a:t>олаш;</a:t>
            </a:r>
            <a:endParaRPr lang="ru-RU" sz="3200" dirty="0" smtClean="0">
              <a:solidFill>
                <a:srgbClr val="FFFF00"/>
              </a:solidFill>
            </a:endParaRPr>
          </a:p>
          <a:p>
            <a:r>
              <a:rPr lang="ru-RU" sz="3200" dirty="0" err="1" smtClean="0">
                <a:solidFill>
                  <a:srgbClr val="FFFF00"/>
                </a:solidFill>
              </a:rPr>
              <a:t>мазкур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асарнинг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ижобий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ва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салбий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жи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3200" dirty="0" err="1" smtClean="0">
                <a:solidFill>
                  <a:srgbClr val="FFFF00"/>
                </a:solidFill>
              </a:rPr>
              <a:t>атларини </a:t>
            </a:r>
            <a:r>
              <a:rPr lang="ru-RU" sz="3200" dirty="0" smtClean="0">
                <a:solidFill>
                  <a:srgbClr val="FFFF00"/>
                </a:solidFill>
              </a:rPr>
              <a:t>объектив </a:t>
            </a:r>
            <a:r>
              <a:rPr lang="ru-RU" sz="3200" dirty="0" err="1" smtClean="0">
                <a:solidFill>
                  <a:srgbClr val="FFFF00"/>
                </a:solidFill>
              </a:rPr>
              <a:t>ва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3200" dirty="0" err="1" smtClean="0">
                <a:solidFill>
                  <a:srgbClr val="FFFF00"/>
                </a:solidFill>
              </a:rPr>
              <a:t>а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ққ</a:t>
            </a:r>
            <a:r>
              <a:rPr lang="ru-RU" sz="3200" dirty="0" err="1" smtClean="0">
                <a:solidFill>
                  <a:srgbClr val="FFFF00"/>
                </a:solidFill>
              </a:rPr>
              <a:t>оний равишда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ёритиб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бериш</a:t>
            </a:r>
            <a:r>
              <a:rPr lang="ru-RU" sz="3200" dirty="0" smtClean="0">
                <a:solidFill>
                  <a:srgbClr val="FFFF00"/>
                </a:solidFill>
              </a:rPr>
              <a:t>;</a:t>
            </a:r>
          </a:p>
          <a:p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мазкур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асарни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илмий-назарий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жи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3200" dirty="0" smtClean="0">
                <a:solidFill>
                  <a:srgbClr val="FFFF00"/>
                </a:solidFill>
              </a:rPr>
              <a:t>атдан жуда чу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3200" dirty="0" err="1" smtClean="0">
                <a:solidFill>
                  <a:srgbClr val="FFFF00"/>
                </a:solidFill>
              </a:rPr>
              <a:t>ур ва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3200" dirty="0" err="1" smtClean="0">
                <a:solidFill>
                  <a:srgbClr val="FFFF00"/>
                </a:solidFill>
              </a:rPr>
              <a:t>ар томонлама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атрофлича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та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3200" dirty="0" err="1" smtClean="0">
                <a:solidFill>
                  <a:srgbClr val="FFFF00"/>
                </a:solidFill>
              </a:rPr>
              <a:t>лил 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3200" dirty="0" err="1" smtClean="0">
                <a:solidFill>
                  <a:srgbClr val="FFFF00"/>
                </a:solidFill>
              </a:rPr>
              <a:t>илиш;</a:t>
            </a:r>
            <a:endParaRPr lang="ru-RU" sz="3200" dirty="0" smtClean="0">
              <a:solidFill>
                <a:srgbClr val="FFFF00"/>
              </a:solidFill>
            </a:endParaRPr>
          </a:p>
          <a:p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мазкур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асарнинг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давлат</a:t>
            </a:r>
            <a:r>
              <a:rPr lang="ru-RU" sz="3200" dirty="0" smtClean="0">
                <a:solidFill>
                  <a:srgbClr val="FFFF00"/>
                </a:solidFill>
              </a:rPr>
              <a:t>, </a:t>
            </a:r>
            <a:r>
              <a:rPr lang="ru-RU" sz="3200" dirty="0" err="1" smtClean="0">
                <a:solidFill>
                  <a:srgbClr val="FFFF00"/>
                </a:solidFill>
              </a:rPr>
              <a:t>жамият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ва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фан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тара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ққ</a:t>
            </a:r>
            <a:r>
              <a:rPr lang="ru-RU" sz="3200" dirty="0" err="1" smtClean="0">
                <a:solidFill>
                  <a:srgbClr val="FFFF00"/>
                </a:solidFill>
              </a:rPr>
              <a:t>иётига 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қў</a:t>
            </a:r>
            <a:r>
              <a:rPr lang="ru-RU" sz="3200" dirty="0" err="1" smtClean="0">
                <a:solidFill>
                  <a:srgbClr val="FFFF00"/>
                </a:solidFill>
              </a:rPr>
              <a:t>шадиган 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3200" dirty="0" err="1" smtClean="0">
                <a:solidFill>
                  <a:srgbClr val="FFFF00"/>
                </a:solidFill>
              </a:rPr>
              <a:t>иссасини олдиндан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айтиб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бериш</a:t>
            </a:r>
            <a:r>
              <a:rPr lang="ru-RU" sz="3200" dirty="0" smtClean="0">
                <a:solidFill>
                  <a:srgbClr val="FFFF00"/>
                </a:solidFill>
              </a:rPr>
              <a:t>.</a:t>
            </a:r>
            <a:endParaRPr lang="ru-RU" sz="3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z-Cyrl-UZ" dirty="0" smtClean="0">
                <a:solidFill>
                  <a:srgbClr val="FFFF00"/>
                </a:solidFill>
              </a:rPr>
              <a:t>Та</a:t>
            </a:r>
            <a:r>
              <a:rPr lang="uz-Cyrl-UZ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dirty="0" smtClean="0">
                <a:solidFill>
                  <a:srgbClr val="FFFF00"/>
                </a:solidFill>
              </a:rPr>
              <a:t>ризнинг тузилиши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686320"/>
          </a:xfrm>
        </p:spPr>
        <p:txBody>
          <a:bodyPr>
            <a:normAutofit/>
          </a:bodyPr>
          <a:lstStyle/>
          <a:p>
            <a:endParaRPr lang="uz-Cyrl-UZ" sz="3200" dirty="0" smtClean="0">
              <a:solidFill>
                <a:srgbClr val="FFFF00"/>
              </a:solidFill>
            </a:endParaRPr>
          </a:p>
          <a:p>
            <a:r>
              <a:rPr lang="uz-Cyrl-UZ" sz="3200" dirty="0" smtClean="0">
                <a:solidFill>
                  <a:srgbClr val="FFFF00"/>
                </a:solidFill>
              </a:rPr>
              <a:t>Кириш;</a:t>
            </a:r>
          </a:p>
          <a:p>
            <a:r>
              <a:rPr lang="uz-Cyrl-UZ" sz="3200" dirty="0" smtClean="0">
                <a:solidFill>
                  <a:srgbClr val="FFFF00"/>
                </a:solidFill>
              </a:rPr>
              <a:t>Асосий 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3200" dirty="0" smtClean="0">
                <a:solidFill>
                  <a:srgbClr val="FFFF00"/>
                </a:solidFill>
              </a:rPr>
              <a:t>исм;</a:t>
            </a:r>
          </a:p>
          <a:p>
            <a:pPr>
              <a:buNone/>
            </a:pPr>
            <a:r>
              <a:rPr lang="uz-Cyrl-UZ" sz="3200" dirty="0" smtClean="0">
                <a:solidFill>
                  <a:srgbClr val="FFFF00"/>
                </a:solidFill>
              </a:rPr>
              <a:t>           </a:t>
            </a:r>
            <a:r>
              <a:rPr lang="en-US" sz="3200" dirty="0" smtClean="0">
                <a:solidFill>
                  <a:srgbClr val="FFFF00"/>
                </a:solidFill>
              </a:rPr>
              <a:t>- </a:t>
            </a:r>
            <a:r>
              <a:rPr lang="ru-RU" sz="3200" dirty="0" smtClean="0">
                <a:solidFill>
                  <a:srgbClr val="FFFF00"/>
                </a:solidFill>
              </a:rPr>
              <a:t>а</a:t>
            </a:r>
            <a:r>
              <a:rPr lang="uz-Cyrl-UZ" sz="3200" dirty="0" smtClean="0">
                <a:solidFill>
                  <a:srgbClr val="FFFF00"/>
                </a:solidFill>
              </a:rPr>
              <a:t>сарнинг ижобий жи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3200" dirty="0" smtClean="0">
                <a:solidFill>
                  <a:srgbClr val="FFFF00"/>
                </a:solidFill>
              </a:rPr>
              <a:t>атлари;</a:t>
            </a:r>
          </a:p>
          <a:p>
            <a:pPr>
              <a:buNone/>
            </a:pPr>
            <a:r>
              <a:rPr lang="uz-Cyrl-UZ" sz="3200" dirty="0" smtClean="0">
                <a:solidFill>
                  <a:srgbClr val="FFFF00"/>
                </a:solidFill>
              </a:rPr>
              <a:t>           - асарнинг салбий жи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3200" dirty="0" smtClean="0">
                <a:solidFill>
                  <a:srgbClr val="FFFF00"/>
                </a:solidFill>
              </a:rPr>
              <a:t>атлари.</a:t>
            </a:r>
          </a:p>
          <a:p>
            <a:r>
              <a:rPr lang="uz-Cyrl-UZ" sz="3200" dirty="0" smtClean="0">
                <a:solidFill>
                  <a:srgbClr val="FFFF00"/>
                </a:solidFill>
              </a:rPr>
              <a:t>Хулоса</a:t>
            </a:r>
          </a:p>
          <a:p>
            <a:endParaRPr lang="uz-Cyrl-UZ" sz="3200" dirty="0" smtClean="0">
              <a:solidFill>
                <a:srgbClr val="FFFF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214282" y="285728"/>
            <a:ext cx="8715436" cy="6215106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Та</a:t>
            </a:r>
            <a:r>
              <a:rPr lang="ru-RU" sz="10800" dirty="0" err="1" smtClean="0">
                <a:solidFill>
                  <a:srgbClr val="FFFF00"/>
                </a:solidFill>
                <a:latin typeface="Arial"/>
                <a:cs typeface="Times New Roman" pitchFamily="18" charset="0"/>
              </a:rPr>
              <a:t>қ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риз намунаси</a:t>
            </a:r>
            <a:endParaRPr lang="ru-RU" sz="10800" dirty="0" smtClean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pPr algn="ctr">
              <a:buNone/>
            </a:pPr>
            <a:r>
              <a:rPr lang="en-US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  </a:t>
            </a:r>
            <a:endParaRPr lang="ru-RU" sz="10800" dirty="0" smtClean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pPr algn="just" hangingPunct="0">
              <a:buNone/>
            </a:pPr>
            <a:r>
              <a:rPr lang="en-US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   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Низомий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номли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Тошкент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uz-Cyrl-UZ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д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авлат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педагогика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университети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тарих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факультетининг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uz-Cyrl-UZ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4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-курс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талабаси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Азиз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Назаровнинг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 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“</a:t>
            </a:r>
            <a:r>
              <a:rPr lang="ru-RU" sz="10800" dirty="0" err="1" smtClean="0">
                <a:solidFill>
                  <a:srgbClr val="FFFF00"/>
                </a:solidFill>
                <a:latin typeface="Arial"/>
                <a:cs typeface="Times New Roman" pitchFamily="18" charset="0"/>
              </a:rPr>
              <a:t>Ў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збекистон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ва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Франция </a:t>
            </a:r>
            <a:r>
              <a:rPr lang="uz-Cyrl-UZ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ало</a:t>
            </a:r>
            <a:r>
              <a:rPr lang="uz-Cyrl-UZ" sz="10800" dirty="0" smtClean="0">
                <a:solidFill>
                  <a:srgbClr val="FFFF00"/>
                </a:solidFill>
                <a:latin typeface="Arial"/>
                <a:cs typeface="Times New Roman" pitchFamily="18" charset="0"/>
              </a:rPr>
              <a:t>қ</a:t>
            </a:r>
            <a:r>
              <a:rPr lang="uz-Cyrl-UZ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алари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”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мавзусидаги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битирув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малакавий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ишига</a:t>
            </a:r>
            <a:endParaRPr lang="ru-RU" sz="10800" dirty="0" smtClean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pPr algn="ctr" hangingPunct="0">
              <a:buNone/>
            </a:pPr>
            <a:r>
              <a:rPr lang="uz-Cyrl-UZ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 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Т А </a:t>
            </a:r>
            <a:r>
              <a:rPr lang="uz-Cyrl-UZ" sz="10800" dirty="0" smtClean="0">
                <a:solidFill>
                  <a:srgbClr val="FFFF00"/>
                </a:solidFill>
                <a:latin typeface="Arial"/>
                <a:cs typeface="Times New Roman" pitchFamily="18" charset="0"/>
              </a:rPr>
              <a:t>Қ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Р И З</a:t>
            </a:r>
          </a:p>
          <a:p>
            <a:pPr algn="just" hangingPunct="0">
              <a:buNone/>
            </a:pP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 </a:t>
            </a:r>
            <a:r>
              <a:rPr lang="ru-RU" sz="10800" dirty="0" err="1" smtClean="0">
                <a:solidFill>
                  <a:srgbClr val="FFFF00"/>
                </a:solidFill>
                <a:latin typeface="Arial"/>
                <a:cs typeface="Times New Roman" pitchFamily="18" charset="0"/>
              </a:rPr>
              <a:t>Ў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збекистон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Республикасининг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исти</a:t>
            </a:r>
            <a:r>
              <a:rPr lang="ru-RU" sz="10800" dirty="0" err="1" smtClean="0">
                <a:solidFill>
                  <a:srgbClr val="FFFF00"/>
                </a:solidFill>
                <a:latin typeface="Arial"/>
                <a:cs typeface="Times New Roman" pitchFamily="18" charset="0"/>
              </a:rPr>
              <a:t>қ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лолга эришиши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шарофати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билан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мамлакатимизнинг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хал</a:t>
            </a:r>
            <a:r>
              <a:rPr lang="ru-RU" sz="10800" dirty="0" err="1" smtClean="0">
                <a:solidFill>
                  <a:srgbClr val="FFFF00"/>
                </a:solidFill>
                <a:latin typeface="Arial"/>
                <a:cs typeface="Times New Roman" pitchFamily="18" charset="0"/>
              </a:rPr>
              <a:t>қ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аро ало</a:t>
            </a:r>
            <a:r>
              <a:rPr lang="ru-RU" sz="10800" dirty="0" err="1" smtClean="0">
                <a:solidFill>
                  <a:srgbClr val="FFFF00"/>
                </a:solidFill>
                <a:latin typeface="Arial"/>
                <a:cs typeface="Times New Roman" pitchFamily="18" charset="0"/>
              </a:rPr>
              <a:t>қ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алари кундан-кунга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ривожланиб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, </a:t>
            </a:r>
            <a:r>
              <a:rPr lang="ru-RU" sz="10800" dirty="0" err="1" smtClean="0">
                <a:solidFill>
                  <a:srgbClr val="FFFF00"/>
                </a:solidFill>
                <a:latin typeface="Arial"/>
                <a:cs typeface="Times New Roman" pitchFamily="18" charset="0"/>
              </a:rPr>
              <a:t>Ў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збекистоннинг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хал</a:t>
            </a:r>
            <a:r>
              <a:rPr lang="ru-RU" sz="10800" dirty="0" err="1" smtClean="0">
                <a:solidFill>
                  <a:srgbClr val="FFFF00"/>
                </a:solidFill>
                <a:latin typeface="Arial"/>
                <a:cs typeface="Times New Roman" pitchFamily="18" charset="0"/>
              </a:rPr>
              <a:t>қ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аро ми</a:t>
            </a:r>
            <a:r>
              <a:rPr lang="ru-RU" sz="10800" dirty="0" err="1" smtClean="0">
                <a:solidFill>
                  <a:srgbClr val="FFFF00"/>
                </a:solidFill>
                <a:latin typeface="Arial"/>
                <a:cs typeface="Times New Roman" pitchFamily="18" charset="0"/>
              </a:rPr>
              <a:t>қ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ёсдаги обр</a:t>
            </a:r>
            <a:r>
              <a:rPr lang="ru-RU" sz="10800" dirty="0" err="1" smtClean="0">
                <a:solidFill>
                  <a:srgbClr val="FFFF00"/>
                </a:solidFill>
                <a:latin typeface="Arial"/>
                <a:cs typeface="Times New Roman" pitchFamily="18" charset="0"/>
              </a:rPr>
              <a:t>ў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-эътибори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ошиб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бормо</a:t>
            </a:r>
            <a:r>
              <a:rPr lang="ru-RU" sz="10800" dirty="0" err="1" smtClean="0">
                <a:solidFill>
                  <a:srgbClr val="FFFF00"/>
                </a:solidFill>
                <a:latin typeface="Arial"/>
                <a:cs typeface="Times New Roman" pitchFamily="18" charset="0"/>
              </a:rPr>
              <a:t>қ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да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.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Шунга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к</a:t>
            </a:r>
            <a:r>
              <a:rPr lang="ru-RU" sz="10800" dirty="0" err="1" smtClean="0">
                <a:solidFill>
                  <a:srgbClr val="FFFF00"/>
                </a:solidFill>
                <a:latin typeface="Arial"/>
                <a:cs typeface="Times New Roman" pitchFamily="18" charset="0"/>
              </a:rPr>
              <a:t>ў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ра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мамлакатимизнинг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таш</a:t>
            </a:r>
            <a:r>
              <a:rPr lang="ru-RU" sz="10800" dirty="0" err="1" smtClean="0">
                <a:solidFill>
                  <a:srgbClr val="FFFF00"/>
                </a:solidFill>
                <a:latin typeface="Arial"/>
                <a:cs typeface="Times New Roman" pitchFamily="18" charset="0"/>
              </a:rPr>
              <a:t>қ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и и</a:t>
            </a:r>
            <a:r>
              <a:rPr lang="ru-RU" sz="10800" dirty="0" err="1" smtClean="0">
                <a:solidFill>
                  <a:srgbClr val="FFFF00"/>
                </a:solidFill>
                <a:latin typeface="Arial"/>
                <a:cs typeface="Times New Roman" pitchFamily="18" charset="0"/>
              </a:rPr>
              <a:t>қ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тисодий, сиёсий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ва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маданий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ало</a:t>
            </a:r>
            <a:r>
              <a:rPr lang="ru-RU" sz="10800" dirty="0" err="1" smtClean="0">
                <a:solidFill>
                  <a:srgbClr val="FFFF00"/>
                </a:solidFill>
                <a:latin typeface="Arial"/>
                <a:cs typeface="Times New Roman" pitchFamily="18" charset="0"/>
              </a:rPr>
              <a:t>қ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аларини илмий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жи</a:t>
            </a:r>
            <a:r>
              <a:rPr lang="ru-RU" sz="10800" dirty="0" err="1" smtClean="0">
                <a:solidFill>
                  <a:srgbClr val="FFFF00"/>
                </a:solidFill>
                <a:latin typeface="Arial"/>
                <a:cs typeface="Times New Roman" pitchFamily="18" charset="0"/>
              </a:rPr>
              <a:t>ҳ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атдан </a:t>
            </a:r>
            <a:r>
              <a:rPr lang="ru-RU" sz="10800" dirty="0" err="1" smtClean="0">
                <a:solidFill>
                  <a:srgbClr val="FFFF00"/>
                </a:solidFill>
                <a:latin typeface="Arial"/>
                <a:cs typeface="Times New Roman" pitchFamily="18" charset="0"/>
              </a:rPr>
              <a:t>ў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рганиш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му</a:t>
            </a:r>
            <a:r>
              <a:rPr lang="ru-RU" sz="10800" dirty="0" err="1" smtClean="0">
                <a:solidFill>
                  <a:srgbClr val="FFFF00"/>
                </a:solidFill>
                <a:latin typeface="Arial"/>
                <a:cs typeface="Times New Roman" pitchFamily="18" charset="0"/>
              </a:rPr>
              <a:t>ҳ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им а</a:t>
            </a:r>
            <a:r>
              <a:rPr lang="ru-RU" sz="10800" dirty="0" err="1" smtClean="0">
                <a:solidFill>
                  <a:srgbClr val="FFFF00"/>
                </a:solidFill>
                <a:latin typeface="Arial"/>
                <a:cs typeface="Times New Roman" pitchFamily="18" charset="0"/>
              </a:rPr>
              <a:t>ҳ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амият касб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этади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. </a:t>
            </a:r>
          </a:p>
          <a:p>
            <a:pPr algn="ctr"/>
            <a:endParaRPr lang="ru-RU" sz="6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6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uz-Cyrl-UZ" dirty="0" smtClean="0"/>
          </a:p>
          <a:p>
            <a:endParaRPr lang="uz-Cyrl-UZ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500034" y="357166"/>
            <a:ext cx="8286808" cy="6286544"/>
          </a:xfrm>
        </p:spPr>
        <p:txBody>
          <a:bodyPr/>
          <a:lstStyle/>
          <a:p>
            <a:pPr algn="just" hangingPunct="0">
              <a:buNone/>
            </a:pP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800" dirty="0" err="1" smtClean="0">
                <a:solidFill>
                  <a:srgbClr val="FFFF00"/>
                </a:solidFill>
              </a:rPr>
              <a:t>Айнан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шу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ну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2800" dirty="0" err="1" smtClean="0">
                <a:solidFill>
                  <a:srgbClr val="FFFF00"/>
                </a:solidFill>
              </a:rPr>
              <a:t>таи назардан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Азиз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Назаровнинг</a:t>
            </a:r>
            <a:r>
              <a:rPr lang="ru-RU" sz="2800" dirty="0" smtClean="0">
                <a:solidFill>
                  <a:srgbClr val="FFFF00"/>
                </a:solidFill>
              </a:rPr>
              <a:t>  </a:t>
            </a:r>
            <a:r>
              <a:rPr lang="ru-RU" sz="2800" dirty="0" smtClean="0">
                <a:solidFill>
                  <a:srgbClr val="FFFF00"/>
                </a:solidFill>
              </a:rPr>
              <a:t>“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2800" dirty="0" err="1" smtClean="0">
                <a:solidFill>
                  <a:srgbClr val="FFFF00"/>
                </a:solidFill>
              </a:rPr>
              <a:t>збекистон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ва</a:t>
            </a:r>
            <a:r>
              <a:rPr lang="ru-RU" sz="2800" dirty="0" smtClean="0">
                <a:solidFill>
                  <a:srgbClr val="FFFF00"/>
                </a:solidFill>
              </a:rPr>
              <a:t> Франция </a:t>
            </a:r>
            <a:r>
              <a:rPr lang="ru-RU" sz="2800" dirty="0" err="1" smtClean="0">
                <a:solidFill>
                  <a:srgbClr val="FFFF00"/>
                </a:solidFill>
              </a:rPr>
              <a:t>ало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2800" dirty="0" err="1" smtClean="0">
                <a:solidFill>
                  <a:srgbClr val="FFFF00"/>
                </a:solidFill>
              </a:rPr>
              <a:t>алари</a:t>
            </a:r>
            <a:r>
              <a:rPr lang="ru-RU" sz="2800" dirty="0" smtClean="0">
                <a:solidFill>
                  <a:srgbClr val="FFFF00"/>
                </a:solidFill>
              </a:rPr>
              <a:t>” </a:t>
            </a:r>
            <a:r>
              <a:rPr lang="ru-RU" sz="2800" dirty="0" err="1" smtClean="0">
                <a:solidFill>
                  <a:srgbClr val="FFFF00"/>
                </a:solidFill>
              </a:rPr>
              <a:t>мавзусидаги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битирув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малакавий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иши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ало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2800" dirty="0" err="1" smtClean="0">
                <a:solidFill>
                  <a:srgbClr val="FFFF00"/>
                </a:solidFill>
              </a:rPr>
              <a:t>ида а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2800" dirty="0" err="1" smtClean="0">
                <a:solidFill>
                  <a:srgbClr val="FFFF00"/>
                </a:solidFill>
              </a:rPr>
              <a:t>амиятга эга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б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2800" dirty="0" err="1" smtClean="0">
                <a:solidFill>
                  <a:srgbClr val="FFFF00"/>
                </a:solidFill>
              </a:rPr>
              <a:t>либ</a:t>
            </a:r>
            <a:r>
              <a:rPr lang="ru-RU" sz="2800" dirty="0" smtClean="0">
                <a:solidFill>
                  <a:srgbClr val="FFFF00"/>
                </a:solidFill>
              </a:rPr>
              <a:t>, </a:t>
            </a:r>
            <a:r>
              <a:rPr lang="ru-RU" sz="2800" dirty="0" err="1" smtClean="0">
                <a:solidFill>
                  <a:srgbClr val="FFFF00"/>
                </a:solidFill>
              </a:rPr>
              <a:t>унда</a:t>
            </a:r>
            <a:r>
              <a:rPr lang="ru-RU" sz="2800" dirty="0" smtClean="0">
                <a:solidFill>
                  <a:srgbClr val="FFFF00"/>
                </a:solidFill>
              </a:rPr>
              <a:t> Франция </a:t>
            </a:r>
            <a:r>
              <a:rPr lang="ru-RU" sz="2800" dirty="0" err="1" smtClean="0">
                <a:solidFill>
                  <a:srgbClr val="FFFF00"/>
                </a:solidFill>
              </a:rPr>
              <a:t>ва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2800" dirty="0" err="1" smtClean="0">
                <a:solidFill>
                  <a:srgbClr val="FFFF00"/>
                </a:solidFill>
              </a:rPr>
              <a:t>збекистонинг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сиёсий</a:t>
            </a:r>
            <a:r>
              <a:rPr lang="ru-RU" sz="2800" dirty="0" smtClean="0">
                <a:solidFill>
                  <a:srgbClr val="FFFF00"/>
                </a:solidFill>
              </a:rPr>
              <a:t>, </a:t>
            </a:r>
            <a:r>
              <a:rPr lang="ru-RU" sz="2800" dirty="0" err="1" smtClean="0">
                <a:solidFill>
                  <a:srgbClr val="FFFF00"/>
                </a:solidFill>
              </a:rPr>
              <a:t>ижтимоий-и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2800" dirty="0" err="1" smtClean="0">
                <a:solidFill>
                  <a:srgbClr val="FFFF00"/>
                </a:solidFill>
              </a:rPr>
              <a:t>тисодий ва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маданий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ало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2800" dirty="0" err="1" smtClean="0">
                <a:solidFill>
                  <a:srgbClr val="FFFF00"/>
                </a:solidFill>
              </a:rPr>
              <a:t>алари тад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2800" dirty="0" err="1" smtClean="0">
                <a:solidFill>
                  <a:srgbClr val="FFFF00"/>
                </a:solidFill>
              </a:rPr>
              <a:t>и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2800" dirty="0" err="1" smtClean="0">
                <a:solidFill>
                  <a:srgbClr val="FFFF00"/>
                </a:solidFill>
              </a:rPr>
              <a:t> этилади</a:t>
            </a:r>
            <a:r>
              <a:rPr lang="ru-RU" sz="2800" dirty="0" smtClean="0">
                <a:solidFill>
                  <a:srgbClr val="FFFF00"/>
                </a:solidFill>
              </a:rPr>
              <a:t>. </a:t>
            </a:r>
          </a:p>
          <a:p>
            <a:pPr algn="just" hangingPunct="0">
              <a:buNone/>
            </a:pPr>
            <a:r>
              <a:rPr lang="en-US" sz="2800" dirty="0" smtClean="0">
                <a:solidFill>
                  <a:srgbClr val="FFFF00"/>
                </a:solidFill>
              </a:rPr>
              <a:t>        </a:t>
            </a:r>
            <a:r>
              <a:rPr lang="ru-RU" sz="2800" dirty="0" err="1" smtClean="0">
                <a:solidFill>
                  <a:srgbClr val="FFFF00"/>
                </a:solidFill>
              </a:rPr>
              <a:t>Унда</a:t>
            </a:r>
            <a:r>
              <a:rPr lang="ru-RU" sz="2800" dirty="0" smtClean="0">
                <a:solidFill>
                  <a:srgbClr val="FFFF00"/>
                </a:solidFill>
              </a:rPr>
              <a:t> Франция </a:t>
            </a:r>
            <a:r>
              <a:rPr lang="ru-RU" sz="2800" dirty="0" err="1" smtClean="0">
                <a:solidFill>
                  <a:srgbClr val="FFFF00"/>
                </a:solidFill>
              </a:rPr>
              <a:t>ва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2800" dirty="0" err="1" smtClean="0">
                <a:solidFill>
                  <a:srgbClr val="FFFF00"/>
                </a:solidFill>
              </a:rPr>
              <a:t>збекистон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2800" dirty="0" err="1" smtClean="0">
                <a:solidFill>
                  <a:srgbClr val="FFFF00"/>
                </a:solidFill>
              </a:rPr>
              <a:t>ртасида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д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2800" dirty="0" err="1" smtClean="0">
                <a:solidFill>
                  <a:srgbClr val="FFFF00"/>
                </a:solidFill>
              </a:rPr>
              <a:t>стона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муносабатларнинг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ривожи</a:t>
            </a:r>
            <a:r>
              <a:rPr lang="ru-RU" sz="2800" dirty="0" smtClean="0">
                <a:solidFill>
                  <a:srgbClr val="FFFF00"/>
                </a:solidFill>
              </a:rPr>
              <a:t>, 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2800" dirty="0" err="1" smtClean="0">
                <a:solidFill>
                  <a:srgbClr val="FFFF00"/>
                </a:solidFill>
              </a:rPr>
              <a:t>ар иккала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мамлакатнинг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сиёсий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институтлари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2800" dirty="0" err="1" smtClean="0">
                <a:solidFill>
                  <a:srgbClr val="FFFF00"/>
                </a:solidFill>
              </a:rPr>
              <a:t>амкорлиги ва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тажриба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алмашишлари</a:t>
            </a:r>
            <a:r>
              <a:rPr lang="ru-RU" sz="2800" dirty="0" smtClean="0">
                <a:solidFill>
                  <a:srgbClr val="FFFF00"/>
                </a:solidFill>
              </a:rPr>
              <a:t>, Француз </a:t>
            </a:r>
            <a:r>
              <a:rPr lang="ru-RU" sz="2800" dirty="0" err="1" smtClean="0">
                <a:solidFill>
                  <a:srgbClr val="FFFF00"/>
                </a:solidFill>
              </a:rPr>
              <a:t>ишбилармонлари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ва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сармоядорларининг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2800" dirty="0" err="1" smtClean="0">
                <a:solidFill>
                  <a:srgbClr val="FFFF00"/>
                </a:solidFill>
              </a:rPr>
              <a:t>збекистон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и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2800" dirty="0" err="1" smtClean="0">
                <a:solidFill>
                  <a:srgbClr val="FFFF00"/>
                </a:solidFill>
              </a:rPr>
              <a:t>тисодиётига 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2800" dirty="0" err="1" smtClean="0">
                <a:solidFill>
                  <a:srgbClr val="FFFF00"/>
                </a:solidFill>
              </a:rPr>
              <a:t>изи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2800" dirty="0" err="1" smtClean="0">
                <a:solidFill>
                  <a:srgbClr val="FFFF00"/>
                </a:solidFill>
              </a:rPr>
              <a:t>иши</a:t>
            </a:r>
            <a:r>
              <a:rPr lang="ru-RU" sz="2800" dirty="0" smtClean="0">
                <a:solidFill>
                  <a:srgbClr val="FFFF00"/>
                </a:solidFill>
              </a:rPr>
              <a:t>, Франция </a:t>
            </a:r>
            <a:r>
              <a:rPr lang="ru-RU" sz="2800" dirty="0" err="1" smtClean="0">
                <a:solidFill>
                  <a:srgbClr val="FFFF00"/>
                </a:solidFill>
              </a:rPr>
              <a:t>ва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2800" dirty="0" err="1" smtClean="0">
                <a:solidFill>
                  <a:srgbClr val="FFFF00"/>
                </a:solidFill>
              </a:rPr>
              <a:t>збекистон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банклари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2800" dirty="0" err="1" smtClean="0">
                <a:solidFill>
                  <a:srgbClr val="FFFF00"/>
                </a:solidFill>
              </a:rPr>
              <a:t>амкорлиги</a:t>
            </a:r>
            <a:r>
              <a:rPr lang="ru-RU" sz="2800" dirty="0" smtClean="0">
                <a:solidFill>
                  <a:srgbClr val="FFFF00"/>
                </a:solidFill>
              </a:rPr>
              <a:t>, француз </a:t>
            </a:r>
            <a:r>
              <a:rPr lang="ru-RU" sz="2800" dirty="0" err="1" smtClean="0">
                <a:solidFill>
                  <a:srgbClr val="FFFF00"/>
                </a:solidFill>
              </a:rPr>
              <a:t>ва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2800" dirty="0" err="1" smtClean="0">
                <a:solidFill>
                  <a:srgbClr val="FFFF00"/>
                </a:solidFill>
              </a:rPr>
              <a:t>збек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олимларининг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2800" dirty="0" err="1" smtClean="0">
                <a:solidFill>
                  <a:srgbClr val="FFFF00"/>
                </a:solidFill>
              </a:rPr>
              <a:t>заро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ало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2800" dirty="0" err="1" smtClean="0">
                <a:solidFill>
                  <a:srgbClr val="FFFF00"/>
                </a:solidFill>
              </a:rPr>
              <a:t>алари масалаларига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асосий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эътибор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2800" dirty="0" err="1" smtClean="0">
                <a:solidFill>
                  <a:srgbClr val="FFFF00"/>
                </a:solidFill>
              </a:rPr>
              <a:t>аратилади</a:t>
            </a:r>
            <a:r>
              <a:rPr lang="ru-RU" sz="2800" dirty="0" smtClean="0">
                <a:solidFill>
                  <a:srgbClr val="FFFF00"/>
                </a:solidFill>
              </a:rPr>
              <a:t>.</a:t>
            </a:r>
          </a:p>
          <a:p>
            <a:pPr algn="just"/>
            <a:endParaRPr lang="ru-RU" sz="24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500034" y="214290"/>
            <a:ext cx="8286808" cy="6286544"/>
          </a:xfrm>
        </p:spPr>
        <p:txBody>
          <a:bodyPr/>
          <a:lstStyle/>
          <a:p>
            <a:pPr algn="just"/>
            <a:endParaRPr lang="ru-RU" sz="24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hangingPunct="0">
              <a:buNone/>
            </a:pPr>
            <a:r>
              <a:rPr lang="en-US" sz="2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       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Шунингдек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,  Франция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ва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збекистон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маданий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ало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аларида</a:t>
            </a:r>
            <a:r>
              <a:rPr lang="uz-Cyrl-UZ" sz="2800" dirty="0" smtClean="0">
                <a:solidFill>
                  <a:srgbClr val="FFFF00"/>
                </a:solidFill>
                <a:latin typeface="+mj-lt"/>
              </a:rPr>
              <a:t> ЮНЕСКО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нинг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роли,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Францияда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uz-Cyrl-UZ" sz="2800" dirty="0" smtClean="0">
                <a:solidFill>
                  <a:srgbClr val="FFFF00"/>
                </a:solidFill>
                <a:latin typeface="+mj-lt"/>
              </a:rPr>
              <a:t>т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емурийлар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даври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тарихи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,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маданиятини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рганиш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масалалари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ам илмий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жи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атдан чу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ур  та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лил этилган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.</a:t>
            </a:r>
          </a:p>
          <a:p>
            <a:pPr algn="just" hangingPunct="0">
              <a:buNone/>
            </a:pPr>
            <a:r>
              <a:rPr lang="en-US" sz="2800" dirty="0" smtClean="0">
                <a:solidFill>
                  <a:srgbClr val="FFFF00"/>
                </a:solidFill>
                <a:latin typeface="+mj-lt"/>
              </a:rPr>
              <a:t>       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Тад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и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от с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нгида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збекистон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ва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Франция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мамлакатларининг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амкорлигини янада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ривожлантириш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юзасидан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му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им хулоса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ва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амалий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тавсиялар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ишлаб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чи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илган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.</a:t>
            </a:r>
          </a:p>
          <a:p>
            <a:pPr algn="just"/>
            <a:endParaRPr lang="ru-RU" sz="24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428604"/>
            <a:ext cx="7924800" cy="5786478"/>
          </a:xfrm>
        </p:spPr>
        <p:txBody>
          <a:bodyPr>
            <a:normAutofit fontScale="85000" lnSpcReduction="20000"/>
          </a:bodyPr>
          <a:lstStyle/>
          <a:p>
            <a:endParaRPr lang="ru-RU" dirty="0" smtClean="0"/>
          </a:p>
          <a:p>
            <a:pPr algn="just" hangingPunct="0">
              <a:buNone/>
            </a:pPr>
            <a:r>
              <a:rPr lang="en-US" sz="4000" dirty="0" smtClean="0">
                <a:solidFill>
                  <a:srgbClr val="FFFF00"/>
                </a:solidFill>
              </a:rPr>
              <a:t>       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Мазкур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тад</a:t>
            </a:r>
            <a:r>
              <a:rPr lang="ru-RU" sz="40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4000" dirty="0" err="1" smtClean="0">
                <a:solidFill>
                  <a:srgbClr val="FFFF00"/>
                </a:solidFill>
              </a:rPr>
              <a:t>и</a:t>
            </a:r>
            <a:r>
              <a:rPr lang="ru-RU" sz="40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4000" dirty="0" err="1" smtClean="0">
                <a:solidFill>
                  <a:srgbClr val="FFFF00"/>
                </a:solidFill>
              </a:rPr>
              <a:t>от иши</a:t>
            </a:r>
            <a:r>
              <a:rPr lang="ru-RU" sz="4000" dirty="0" smtClean="0">
                <a:solidFill>
                  <a:srgbClr val="FFFF00"/>
                </a:solidFill>
              </a:rPr>
              <a:t>  </a:t>
            </a:r>
            <a:r>
              <a:rPr lang="ru-RU" sz="4000" dirty="0" err="1" smtClean="0">
                <a:solidFill>
                  <a:srgbClr val="FFFF00"/>
                </a:solidFill>
              </a:rPr>
              <a:t>талабаларнинг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битирув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малакавий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ишига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  <a:latin typeface="Arial"/>
              </a:rPr>
              <a:t>қў</a:t>
            </a:r>
            <a:r>
              <a:rPr lang="ru-RU" sz="4000" dirty="0" err="1" smtClean="0">
                <a:solidFill>
                  <a:srgbClr val="FFFF00"/>
                </a:solidFill>
              </a:rPr>
              <a:t>йиладиган деярли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барча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талабларга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жавоб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беради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ва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шундан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келиб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чи</a:t>
            </a:r>
            <a:r>
              <a:rPr lang="ru-RU" sz="4000" dirty="0" err="1" smtClean="0">
                <a:solidFill>
                  <a:srgbClr val="FFFF00"/>
                </a:solidFill>
                <a:latin typeface="Arial"/>
              </a:rPr>
              <a:t>ққ</a:t>
            </a:r>
            <a:r>
              <a:rPr lang="ru-RU" sz="4000" dirty="0" err="1" smtClean="0">
                <a:solidFill>
                  <a:srgbClr val="FFFF00"/>
                </a:solidFill>
              </a:rPr>
              <a:t>ан </a:t>
            </a:r>
            <a:r>
              <a:rPr lang="ru-RU" sz="40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4000" dirty="0" err="1" smtClean="0">
                <a:solidFill>
                  <a:srgbClr val="FFFF00"/>
                </a:solidFill>
              </a:rPr>
              <a:t>олда мазкур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битирув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малавий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ишини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ю</a:t>
            </a:r>
            <a:r>
              <a:rPr lang="ru-RU" sz="40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4000" dirty="0" err="1" smtClean="0">
                <a:solidFill>
                  <a:srgbClr val="FFFF00"/>
                </a:solidFill>
              </a:rPr>
              <a:t>ори ба</a:t>
            </a:r>
            <a:r>
              <a:rPr lang="ru-RU" sz="40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4000" dirty="0" err="1" smtClean="0">
                <a:solidFill>
                  <a:srgbClr val="FFFF00"/>
                </a:solidFill>
              </a:rPr>
              <a:t>ога ба</a:t>
            </a:r>
            <a:r>
              <a:rPr lang="ru-RU" sz="40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4000" dirty="0" err="1" smtClean="0">
                <a:solidFill>
                  <a:srgbClr val="FFFF00"/>
                </a:solidFill>
              </a:rPr>
              <a:t>олаш мумкин</a:t>
            </a:r>
            <a:r>
              <a:rPr lang="ru-RU" sz="4000" dirty="0" smtClean="0">
                <a:solidFill>
                  <a:srgbClr val="FFFF00"/>
                </a:solidFill>
              </a:rPr>
              <a:t>. </a:t>
            </a:r>
          </a:p>
          <a:p>
            <a:pPr algn="just" hangingPunct="0"/>
            <a:endParaRPr lang="ru-RU" sz="4000" dirty="0" smtClean="0">
              <a:solidFill>
                <a:srgbClr val="FFFF00"/>
              </a:solidFill>
            </a:endParaRPr>
          </a:p>
          <a:p>
            <a:pPr algn="just" hangingPunct="0">
              <a:buNone/>
            </a:pPr>
            <a:r>
              <a:rPr lang="uz-Cyrl-UZ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>
                <a:solidFill>
                  <a:srgbClr val="FFFF00"/>
                </a:solidFill>
              </a:rPr>
              <a:t>   </a:t>
            </a:r>
            <a:r>
              <a:rPr lang="uz-Cyrl-UZ" sz="4000" dirty="0" smtClean="0">
                <a:solidFill>
                  <a:srgbClr val="FFFF00"/>
                </a:solidFill>
              </a:rPr>
              <a:t>Т</a:t>
            </a:r>
            <a:r>
              <a:rPr lang="ru-RU" sz="4000" dirty="0" err="1" smtClean="0">
                <a:solidFill>
                  <a:srgbClr val="FFFF00"/>
                </a:solidFill>
              </a:rPr>
              <a:t>арих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фанлари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номзоди</a:t>
            </a:r>
            <a:r>
              <a:rPr lang="ru-RU" sz="4000" dirty="0" smtClean="0">
                <a:solidFill>
                  <a:srgbClr val="FFFF00"/>
                </a:solidFill>
              </a:rPr>
              <a:t>,</a:t>
            </a:r>
          </a:p>
          <a:p>
            <a:pPr algn="just" hangingPunct="0">
              <a:buNone/>
            </a:pPr>
            <a:r>
              <a:rPr lang="en-US" sz="4000" dirty="0" smtClean="0">
                <a:solidFill>
                  <a:srgbClr val="FFFF00"/>
                </a:solidFill>
              </a:rPr>
              <a:t>    </a:t>
            </a:r>
            <a:r>
              <a:rPr lang="ru-RU" sz="4000" dirty="0" smtClean="0">
                <a:solidFill>
                  <a:srgbClr val="FFFF00"/>
                </a:solidFill>
              </a:rPr>
              <a:t> доцент     </a:t>
            </a:r>
            <a:r>
              <a:rPr lang="uz-Cyrl-UZ" sz="4000" dirty="0" smtClean="0">
                <a:solidFill>
                  <a:srgbClr val="FFFF00"/>
                </a:solidFill>
              </a:rPr>
              <a:t>  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uz-Cyrl-UZ" sz="4000" dirty="0" smtClean="0">
                <a:solidFill>
                  <a:srgbClr val="FFFF00"/>
                </a:solidFill>
              </a:rPr>
              <a:t>            </a:t>
            </a:r>
            <a:r>
              <a:rPr lang="ru-RU" sz="4000" dirty="0" smtClean="0">
                <a:solidFill>
                  <a:srgbClr val="FFFF00"/>
                </a:solidFill>
              </a:rPr>
              <a:t>                 С. П</a:t>
            </a:r>
            <a:r>
              <a:rPr lang="ru-RU" sz="40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4000" dirty="0" smtClean="0">
                <a:solidFill>
                  <a:srgbClr val="FFFF00"/>
                </a:solidFill>
              </a:rPr>
              <a:t>ЛАТОВ</a:t>
            </a:r>
          </a:p>
          <a:p>
            <a:pPr algn="just" hangingPunct="0">
              <a:buNone/>
            </a:pPr>
            <a:r>
              <a:rPr lang="en-US" sz="4000" dirty="0" smtClean="0">
                <a:solidFill>
                  <a:srgbClr val="FFFF00"/>
                </a:solidFill>
              </a:rPr>
              <a:t>     1</a:t>
            </a:r>
            <a:r>
              <a:rPr lang="uz-Cyrl-UZ" sz="4000" dirty="0" smtClean="0">
                <a:solidFill>
                  <a:srgbClr val="FFFF00"/>
                </a:solidFill>
              </a:rPr>
              <a:t>2.06.2005.</a:t>
            </a:r>
            <a:endParaRPr lang="ru-RU" sz="4000" dirty="0" smtClean="0">
              <a:solidFill>
                <a:srgbClr val="FFFF00"/>
              </a:solidFill>
            </a:endParaRPr>
          </a:p>
          <a:p>
            <a:pPr algn="just" hangingPunct="0"/>
            <a:endParaRPr lang="ru-RU" sz="24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 algn="ctr">
              <a:buNone/>
            </a:pPr>
            <a:r>
              <a:rPr lang="uz-Cyrl-UZ" sz="4000" dirty="0" smtClean="0">
                <a:solidFill>
                  <a:srgbClr val="FFFF00"/>
                </a:solidFill>
              </a:rPr>
              <a:t>ЭЪТИБОРИНГИЗ УЧУН </a:t>
            </a:r>
          </a:p>
          <a:p>
            <a:pPr marL="0" indent="0" algn="ctr">
              <a:buNone/>
            </a:pPr>
            <a:r>
              <a:rPr lang="uz-Cyrl-UZ" sz="4000" dirty="0" smtClean="0">
                <a:solidFill>
                  <a:srgbClr val="FFFF00"/>
                </a:solidFill>
              </a:rPr>
              <a:t>РА</a:t>
            </a:r>
            <a:r>
              <a:rPr lang="uz-Cyrl-UZ" sz="40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4000" dirty="0" smtClean="0">
                <a:solidFill>
                  <a:srgbClr val="FFFF00"/>
                </a:solidFill>
              </a:rPr>
              <a:t>МАТ!!!</a:t>
            </a:r>
            <a:endParaRPr lang="ru-RU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515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1702</TotalTime>
  <Words>360</Words>
  <Application>Microsoft Office PowerPoint</Application>
  <PresentationFormat>Экран (4:3)</PresentationFormat>
  <Paragraphs>59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Горизонт</vt:lpstr>
      <vt:lpstr>  ТАҚРИЗ ВА УНИ ЁЗИШ  ҚОИДАЛАРИ  </vt:lpstr>
      <vt:lpstr>Слайд 2</vt:lpstr>
      <vt:lpstr> </vt:lpstr>
      <vt:lpstr>Слайд 4</vt:lpstr>
      <vt:lpstr>Слайд 5</vt:lpstr>
      <vt:lpstr>Тақризнинг тузилиши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ИЖРО ИНТИЗОМИ ВА ҲУЖЖАТЛАР БИЛАН ИШЛАШДА ИШ ЮРИТИШНИ  ТАШКИЛ ҚИЛИШ</dc:title>
  <dc:creator>Shukhrat Kuchimov</dc:creator>
  <cp:lastModifiedBy>Пользователь</cp:lastModifiedBy>
  <cp:revision>363</cp:revision>
  <cp:lastPrinted>2014-12-02T13:17:35Z</cp:lastPrinted>
  <dcterms:created xsi:type="dcterms:W3CDTF">2014-09-24T07:53:02Z</dcterms:created>
  <dcterms:modified xsi:type="dcterms:W3CDTF">2018-03-27T12:50:26Z</dcterms:modified>
</cp:coreProperties>
</file>