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4080" r:id="rId1"/>
  </p:sldMasterIdLst>
  <p:sldIdLst>
    <p:sldId id="348" r:id="rId2"/>
    <p:sldId id="347" r:id="rId3"/>
    <p:sldId id="413" r:id="rId4"/>
    <p:sldId id="259" r:id="rId5"/>
    <p:sldId id="260" r:id="rId6"/>
    <p:sldId id="470" r:id="rId7"/>
    <p:sldId id="462" r:id="rId8"/>
    <p:sldId id="463" r:id="rId9"/>
    <p:sldId id="471" r:id="rId10"/>
    <p:sldId id="469" r:id="rId11"/>
    <p:sldId id="314" r:id="rId12"/>
  </p:sldIdLst>
  <p:sldSz cx="9144000" cy="6858000" type="screen4x3"/>
  <p:notesSz cx="6735763" cy="9799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9" d="100"/>
          <a:sy n="49" d="100"/>
        </p:scale>
        <p:origin x="-1291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81" r:id="rId1"/>
    <p:sldLayoutId id="2147484082" r:id="rId2"/>
    <p:sldLayoutId id="2147484083" r:id="rId3"/>
    <p:sldLayoutId id="2147484084" r:id="rId4"/>
    <p:sldLayoutId id="2147484085" r:id="rId5"/>
    <p:sldLayoutId id="2147484086" r:id="rId6"/>
    <p:sldLayoutId id="2147484087" r:id="rId7"/>
    <p:sldLayoutId id="2147484088" r:id="rId8"/>
    <p:sldLayoutId id="2147484089" r:id="rId9"/>
    <p:sldLayoutId id="2147484090" r:id="rId10"/>
    <p:sldLayoutId id="214748409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pPr algn="ctr"/>
            <a:r>
              <a:rPr lang="uz-Cyrl-UZ" dirty="0" smtClean="0">
                <a:solidFill>
                  <a:srgbClr val="FFFF00"/>
                </a:solidFill>
              </a:rPr>
              <a:t> ЮРИДИК Терминлар ва Унга </a:t>
            </a:r>
            <a:r>
              <a:rPr lang="uz-Cyrl-UZ" dirty="0" smtClean="0">
                <a:solidFill>
                  <a:srgbClr val="FFFF00"/>
                </a:solidFill>
                <a:latin typeface="Arial"/>
              </a:rPr>
              <a:t>қў</a:t>
            </a:r>
            <a:r>
              <a:rPr lang="uz-Cyrl-UZ" dirty="0" smtClean="0">
                <a:solidFill>
                  <a:srgbClr val="FFFF00"/>
                </a:solidFill>
              </a:rPr>
              <a:t>йиладиган талаблар  </a:t>
            </a:r>
            <a:endParaRPr lang="uz-Cyrl-UZ" dirty="0">
              <a:solidFill>
                <a:srgbClr val="FFFF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endParaRPr lang="uz-Cyrl-UZ" sz="4400" dirty="0" smtClean="0">
              <a:solidFill>
                <a:schemeClr val="tx2"/>
              </a:solidFill>
            </a:endParaRPr>
          </a:p>
          <a:p>
            <a:pPr marL="0" indent="0" algn="ctr">
              <a:buNone/>
            </a:pPr>
            <a:endParaRPr lang="uz-Cyrl-UZ" sz="4400" dirty="0" smtClean="0">
              <a:solidFill>
                <a:schemeClr val="tx2"/>
              </a:solidFill>
            </a:endParaRPr>
          </a:p>
          <a:p>
            <a:pPr marL="0" indent="0" algn="ctr">
              <a:buNone/>
            </a:pPr>
            <a:r>
              <a:rPr lang="uz-Cyrl-UZ" sz="4400" dirty="0" smtClean="0">
                <a:solidFill>
                  <a:srgbClr val="FFFF00"/>
                </a:solidFill>
              </a:rPr>
              <a:t>31</a:t>
            </a:r>
            <a:r>
              <a:rPr lang="en-US" sz="4400" dirty="0" smtClean="0">
                <a:solidFill>
                  <a:srgbClr val="FFFF00"/>
                </a:solidFill>
              </a:rPr>
              <a:t>-</a:t>
            </a:r>
            <a:r>
              <a:rPr lang="ru-RU" sz="4400" dirty="0">
                <a:solidFill>
                  <a:srgbClr val="FFFF00"/>
                </a:solidFill>
              </a:rPr>
              <a:t>МАШ</a:t>
            </a:r>
            <a:r>
              <a:rPr lang="uz-Cyrl-UZ" sz="4400" dirty="0" smtClean="0">
                <a:solidFill>
                  <a:srgbClr val="FFFF00"/>
                </a:solidFill>
                <a:latin typeface="Arial"/>
              </a:rPr>
              <a:t>Ғ</a:t>
            </a:r>
            <a:r>
              <a:rPr lang="uz-Cyrl-UZ" sz="4400" dirty="0" smtClean="0">
                <a:solidFill>
                  <a:srgbClr val="FFFF00"/>
                </a:solidFill>
              </a:rPr>
              <a:t>УЛОТ</a:t>
            </a:r>
          </a:p>
          <a:p>
            <a:pPr marL="0" indent="0" algn="ctr">
              <a:buNone/>
            </a:pPr>
            <a:endParaRPr lang="uz-Cyrl-UZ" sz="3000" dirty="0" smtClean="0">
              <a:solidFill>
                <a:srgbClr val="FFFF00"/>
              </a:solidFill>
            </a:endParaRPr>
          </a:p>
          <a:p>
            <a:pPr marL="0" indent="0" algn="ctr">
              <a:buNone/>
            </a:pPr>
            <a:r>
              <a:rPr lang="uz-Cyrl-UZ" sz="3000" dirty="0" smtClean="0">
                <a:solidFill>
                  <a:srgbClr val="FFFF00"/>
                </a:solidFill>
              </a:rPr>
              <a:t> </a:t>
            </a:r>
            <a:r>
              <a:rPr lang="uz-Cyrl-UZ" sz="2400" dirty="0" smtClean="0">
                <a:solidFill>
                  <a:srgbClr val="FFFF00"/>
                </a:solidFill>
              </a:rPr>
              <a:t>филология фанлари доктори, профессор </a:t>
            </a:r>
          </a:p>
          <a:p>
            <a:pPr marL="0" indent="0" algn="ctr">
              <a:buNone/>
            </a:pPr>
            <a:r>
              <a:rPr lang="uz-Cyrl-UZ" sz="2400" dirty="0" smtClean="0">
                <a:solidFill>
                  <a:srgbClr val="FFFF00"/>
                </a:solidFill>
              </a:rPr>
              <a:t>Ш.Н.К</a:t>
            </a:r>
            <a:r>
              <a:rPr lang="uz-Cyrl-UZ" sz="2400" dirty="0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uz-Cyrl-UZ" sz="2400" dirty="0" smtClean="0">
                <a:solidFill>
                  <a:srgbClr val="FFFF00"/>
                </a:solidFill>
              </a:rPr>
              <a:t>ЧИМОВ</a:t>
            </a:r>
            <a:endParaRPr lang="ru-RU" sz="2400" dirty="0" smtClean="0">
              <a:solidFill>
                <a:srgbClr val="FFFF00"/>
              </a:solidFill>
            </a:endParaRPr>
          </a:p>
          <a:p>
            <a:pPr marL="0" indent="0" algn="ctr">
              <a:buNone/>
            </a:pPr>
            <a:endParaRPr lang="uz-Cyrl-UZ" sz="4400" dirty="0">
              <a:solidFill>
                <a:schemeClr val="tx2"/>
              </a:solidFill>
            </a:endParaRPr>
          </a:p>
          <a:p>
            <a:endParaRPr lang="uz-Cyrl-UZ" dirty="0"/>
          </a:p>
        </p:txBody>
      </p:sp>
    </p:spTree>
    <p:extLst>
      <p:ext uri="{BB962C8B-B14F-4D97-AF65-F5344CB8AC3E}">
        <p14:creationId xmlns="" xmlns:p14="http://schemas.microsoft.com/office/powerpoint/2010/main" val="954012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09600" y="476672"/>
            <a:ext cx="7924800" cy="6120680"/>
          </a:xfrm>
        </p:spPr>
        <p:txBody>
          <a:bodyPr/>
          <a:lstStyle/>
          <a:p>
            <a:pPr marL="0" indent="0" algn="ctr">
              <a:buNone/>
            </a:pPr>
            <a:r>
              <a:rPr lang="uz-Cyrl-UZ" sz="2800" dirty="0" smtClean="0">
                <a:solidFill>
                  <a:schemeClr val="tx2"/>
                </a:solidFill>
              </a:rPr>
              <a:t> </a:t>
            </a:r>
          </a:p>
          <a:p>
            <a:pPr marL="0" indent="0" algn="ctr">
              <a:buNone/>
            </a:pPr>
            <a:endParaRPr lang="uz-Cyrl-UZ" sz="2800" dirty="0" smtClean="0">
              <a:solidFill>
                <a:schemeClr val="tx2"/>
              </a:solidFill>
            </a:endParaRPr>
          </a:p>
          <a:p>
            <a:pPr>
              <a:buAutoNum type="arabicPeriod"/>
            </a:pPr>
            <a:r>
              <a:rPr lang="uz-Cyrl-UZ" sz="2800" dirty="0" smtClean="0">
                <a:solidFill>
                  <a:srgbClr val="FFFF00"/>
                </a:solidFill>
              </a:rPr>
              <a:t>Термин 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ҳ</a:t>
            </a:r>
            <a:r>
              <a:rPr lang="uz-Cyrl-UZ" sz="2800" dirty="0" smtClean="0">
                <a:solidFill>
                  <a:srgbClr val="FFFF00"/>
                </a:solidFill>
              </a:rPr>
              <a:t>а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2800" dirty="0" smtClean="0">
                <a:solidFill>
                  <a:srgbClr val="FFFF00"/>
                </a:solidFill>
              </a:rPr>
              <a:t>ида умумий маълумот;</a:t>
            </a:r>
          </a:p>
          <a:p>
            <a:pPr>
              <a:buFont typeface="Arial" pitchFamily="34" charset="0"/>
              <a:buAutoNum type="arabicPeriod"/>
            </a:pPr>
            <a:r>
              <a:rPr lang="uz-Cyrl-UZ" sz="2800" dirty="0" smtClean="0">
                <a:solidFill>
                  <a:srgbClr val="FFFF00"/>
                </a:solidFill>
              </a:rPr>
              <a:t>Юридик терминнинг назарий 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2800" dirty="0" smtClean="0">
                <a:solidFill>
                  <a:srgbClr val="FFFF00"/>
                </a:solidFill>
              </a:rPr>
              <a:t>оидаси;</a:t>
            </a:r>
          </a:p>
          <a:p>
            <a:pPr>
              <a:buAutoNum type="arabicPeriod"/>
            </a:pPr>
            <a:r>
              <a:rPr lang="uz-Cyrl-UZ" sz="2800" dirty="0" smtClean="0">
                <a:solidFill>
                  <a:srgbClr val="FFFF00"/>
                </a:solidFill>
              </a:rPr>
              <a:t>Юридик терминларнинг тузилишига к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uz-Cyrl-UZ" sz="2800" dirty="0" smtClean="0">
                <a:solidFill>
                  <a:srgbClr val="FFFF00"/>
                </a:solidFill>
              </a:rPr>
              <a:t>ра турлари;</a:t>
            </a:r>
          </a:p>
          <a:p>
            <a:pPr>
              <a:buNone/>
            </a:pPr>
            <a:r>
              <a:rPr lang="uz-Cyrl-UZ" sz="2800" dirty="0" smtClean="0">
                <a:solidFill>
                  <a:srgbClr val="FFFF00"/>
                </a:solidFill>
              </a:rPr>
              <a:t>4. Юридик терминларга 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қў</a:t>
            </a:r>
            <a:r>
              <a:rPr lang="uz-Cyrl-UZ" sz="2800" dirty="0" smtClean="0">
                <a:solidFill>
                  <a:srgbClr val="FFFF00"/>
                </a:solidFill>
              </a:rPr>
              <a:t>йиладиган талаблар</a:t>
            </a:r>
          </a:p>
          <a:p>
            <a:pPr>
              <a:buNone/>
            </a:pPr>
            <a:r>
              <a:rPr lang="uz-Cyrl-UZ" sz="2800" dirty="0" smtClean="0">
                <a:solidFill>
                  <a:srgbClr val="FFFF00"/>
                </a:solidFill>
              </a:rPr>
              <a:t>5.  Юридик терминларни  т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ўғ</a:t>
            </a:r>
            <a:r>
              <a:rPr lang="uz-Cyrl-UZ" sz="2800" dirty="0" smtClean="0">
                <a:solidFill>
                  <a:srgbClr val="FFFF00"/>
                </a:solidFill>
              </a:rPr>
              <a:t>ри 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қў</a:t>
            </a:r>
            <a:r>
              <a:rPr lang="uz-Cyrl-UZ" sz="2800" dirty="0" smtClean="0">
                <a:solidFill>
                  <a:srgbClr val="FFFF00"/>
                </a:solidFill>
              </a:rPr>
              <a:t>ллаш мезонлари.</a:t>
            </a:r>
          </a:p>
          <a:p>
            <a:pPr>
              <a:buAutoNum type="arabicPeriod"/>
            </a:pPr>
            <a:endParaRPr lang="uz-Cyrl-UZ" sz="2400" dirty="0" smtClean="0"/>
          </a:p>
          <a:p>
            <a:pPr>
              <a:buAutoNum type="arabicPeriod"/>
            </a:pPr>
            <a:endParaRPr lang="uz-Cyrl-UZ" dirty="0"/>
          </a:p>
        </p:txBody>
      </p:sp>
    </p:spTree>
    <p:extLst>
      <p:ext uri="{BB962C8B-B14F-4D97-AF65-F5344CB8AC3E}">
        <p14:creationId xmlns="" xmlns:p14="http://schemas.microsoft.com/office/powerpoint/2010/main" val="19411622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pPr algn="ctr"/>
            <a:r>
              <a:rPr lang="uz-Cyrl-UZ" dirty="0" smtClean="0">
                <a:solidFill>
                  <a:schemeClr val="tx2"/>
                </a:solidFill>
              </a:rPr>
              <a:t> 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uz-Cyrl-UZ" dirty="0" smtClean="0"/>
          </a:p>
          <a:p>
            <a:pPr algn="ctr">
              <a:buNone/>
            </a:pPr>
            <a:endParaRPr lang="uz-Cyrl-UZ" sz="2400" dirty="0" smtClean="0">
              <a:solidFill>
                <a:schemeClr val="tx2"/>
              </a:solidFill>
            </a:endParaRPr>
          </a:p>
          <a:p>
            <a:pPr algn="ctr">
              <a:buNone/>
            </a:pPr>
            <a:r>
              <a:rPr lang="uz-Cyrl-UZ" sz="2400" dirty="0" smtClean="0">
                <a:solidFill>
                  <a:srgbClr val="FFFF00"/>
                </a:solidFill>
              </a:rPr>
              <a:t> </a:t>
            </a:r>
            <a:r>
              <a:rPr lang="uz-Cyrl-UZ" sz="3200" dirty="0" smtClean="0">
                <a:solidFill>
                  <a:srgbClr val="FFFF00"/>
                </a:solidFill>
              </a:rPr>
              <a:t>“ТЕРМИН” ДЕГАНДА НИМАНИ </a:t>
            </a:r>
          </a:p>
          <a:p>
            <a:pPr algn="ctr">
              <a:buNone/>
            </a:pPr>
            <a:r>
              <a:rPr lang="uz-Cyrl-UZ" sz="3200" dirty="0" smtClean="0">
                <a:solidFill>
                  <a:srgbClr val="FFFF00"/>
                </a:solidFill>
              </a:rPr>
              <a:t>ТУШУНАСИЗ?</a:t>
            </a:r>
          </a:p>
          <a:p>
            <a:endParaRPr lang="uz-Cyrl-UZ" dirty="0"/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875580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pPr algn="ctr"/>
            <a:r>
              <a:rPr lang="uz-Cyrl-UZ" dirty="0" smtClean="0">
                <a:solidFill>
                  <a:schemeClr val="tx2"/>
                </a:solidFill>
              </a:rPr>
              <a:t> 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09600" y="714356"/>
            <a:ext cx="7924800" cy="5000644"/>
          </a:xfrm>
        </p:spPr>
        <p:txBody>
          <a:bodyPr>
            <a:normAutofit/>
          </a:bodyPr>
          <a:lstStyle/>
          <a:p>
            <a:endParaRPr lang="ru-RU" sz="2200" dirty="0" smtClean="0">
              <a:solidFill>
                <a:schemeClr val="tx2"/>
              </a:solidFill>
            </a:endParaRPr>
          </a:p>
          <a:p>
            <a:pPr algn="just">
              <a:buNone/>
            </a:pPr>
            <a:r>
              <a:rPr lang="uz-Cyrl-UZ" sz="3600" dirty="0" smtClean="0">
                <a:solidFill>
                  <a:srgbClr val="FFFF00"/>
                </a:solidFill>
              </a:rPr>
              <a:t>       “</a:t>
            </a:r>
            <a:r>
              <a:rPr lang="uz-Cyrl-UZ" sz="3600" dirty="0" smtClean="0">
                <a:solidFill>
                  <a:srgbClr val="FFFF00"/>
                </a:solidFill>
              </a:rPr>
              <a:t>ТЕРМИН” ДЕГАНДА  </a:t>
            </a:r>
            <a:r>
              <a:rPr lang="ru-RU" sz="3600" dirty="0" err="1" smtClean="0">
                <a:solidFill>
                  <a:srgbClr val="FFFF00"/>
                </a:solidFill>
              </a:rPr>
              <a:t>маълум</a:t>
            </a:r>
            <a:r>
              <a:rPr lang="ru-RU" sz="3600" dirty="0" smtClean="0">
                <a:solidFill>
                  <a:srgbClr val="FFFF00"/>
                </a:solidFill>
              </a:rPr>
              <a:t> </a:t>
            </a:r>
            <a:r>
              <a:rPr lang="ru-RU" sz="3600" dirty="0" err="1" smtClean="0">
                <a:solidFill>
                  <a:srgbClr val="FFFF00"/>
                </a:solidFill>
              </a:rPr>
              <a:t>бир</a:t>
            </a:r>
            <a:r>
              <a:rPr lang="ru-RU" sz="3600" dirty="0" smtClean="0">
                <a:solidFill>
                  <a:srgbClr val="FFFF00"/>
                </a:solidFill>
              </a:rPr>
              <a:t> </a:t>
            </a:r>
            <a:r>
              <a:rPr lang="ru-RU" sz="3600" dirty="0" err="1" smtClean="0">
                <a:solidFill>
                  <a:srgbClr val="FFFF00"/>
                </a:solidFill>
              </a:rPr>
              <a:t>со</a:t>
            </a:r>
            <a:r>
              <a:rPr lang="ru-RU" sz="3600" dirty="0" err="1" smtClean="0">
                <a:solidFill>
                  <a:srgbClr val="FFFF00"/>
                </a:solidFill>
                <a:latin typeface="Arial"/>
              </a:rPr>
              <a:t>ҳ</a:t>
            </a:r>
            <a:r>
              <a:rPr lang="ru-RU" sz="3600" dirty="0" err="1" smtClean="0">
                <a:solidFill>
                  <a:srgbClr val="FFFF00"/>
                </a:solidFill>
              </a:rPr>
              <a:t>ага оид</a:t>
            </a:r>
            <a:r>
              <a:rPr lang="ru-RU" sz="3600" dirty="0" smtClean="0">
                <a:solidFill>
                  <a:srgbClr val="FFFF00"/>
                </a:solidFill>
              </a:rPr>
              <a:t> </a:t>
            </a:r>
            <a:r>
              <a:rPr lang="ru-RU" sz="3600" dirty="0" err="1" smtClean="0">
                <a:solidFill>
                  <a:srgbClr val="FFFF00"/>
                </a:solidFill>
              </a:rPr>
              <a:t>махсус</a:t>
            </a:r>
            <a:r>
              <a:rPr lang="ru-RU" sz="3600" dirty="0" smtClean="0">
                <a:solidFill>
                  <a:srgbClr val="FFFF00"/>
                </a:solidFill>
              </a:rPr>
              <a:t> </a:t>
            </a:r>
            <a:r>
              <a:rPr lang="ru-RU" sz="3600" dirty="0" err="1" smtClean="0">
                <a:solidFill>
                  <a:srgbClr val="FFFF00"/>
                </a:solidFill>
              </a:rPr>
              <a:t>тушунчани</a:t>
            </a:r>
            <a:r>
              <a:rPr lang="ru-RU" sz="3600" dirty="0" smtClean="0">
                <a:solidFill>
                  <a:srgbClr val="FFFF00"/>
                </a:solidFill>
              </a:rPr>
              <a:t> </a:t>
            </a:r>
            <a:r>
              <a:rPr lang="ru-RU" sz="3600" dirty="0" err="1" smtClean="0">
                <a:solidFill>
                  <a:srgbClr val="FFFF00"/>
                </a:solidFill>
              </a:rPr>
              <a:t>англатувчи</a:t>
            </a:r>
            <a:r>
              <a:rPr lang="ru-RU" sz="3600" dirty="0" smtClean="0">
                <a:solidFill>
                  <a:srgbClr val="FFFF00"/>
                </a:solidFill>
              </a:rPr>
              <a:t> </a:t>
            </a:r>
            <a:r>
              <a:rPr lang="ru-RU" sz="3600" dirty="0" err="1" smtClean="0">
                <a:solidFill>
                  <a:srgbClr val="FFFF00"/>
                </a:solidFill>
              </a:rPr>
              <a:t>ва</a:t>
            </a:r>
            <a:r>
              <a:rPr lang="ru-RU" sz="3600" dirty="0" smtClean="0">
                <a:solidFill>
                  <a:srgbClr val="FFFF00"/>
                </a:solidFill>
              </a:rPr>
              <a:t> </a:t>
            </a:r>
            <a:r>
              <a:rPr lang="ru-RU" sz="3600" dirty="0" err="1" smtClean="0">
                <a:solidFill>
                  <a:srgbClr val="FFFF00"/>
                </a:solidFill>
              </a:rPr>
              <a:t>мазмун</a:t>
            </a:r>
            <a:r>
              <a:rPr lang="ru-RU" sz="3600" dirty="0" smtClean="0">
                <a:solidFill>
                  <a:srgbClr val="FFFF00"/>
                </a:solidFill>
              </a:rPr>
              <a:t> </a:t>
            </a:r>
            <a:r>
              <a:rPr lang="ru-RU" sz="3600" dirty="0" err="1" smtClean="0">
                <a:solidFill>
                  <a:srgbClr val="FFFF00"/>
                </a:solidFill>
              </a:rPr>
              <a:t>жи</a:t>
            </a:r>
            <a:r>
              <a:rPr lang="ru-RU" sz="3600" dirty="0" err="1" smtClean="0">
                <a:solidFill>
                  <a:srgbClr val="FFFF00"/>
                </a:solidFill>
                <a:latin typeface="Arial"/>
              </a:rPr>
              <a:t>ҳ</a:t>
            </a:r>
            <a:r>
              <a:rPr lang="ru-RU" sz="3600" dirty="0" err="1" smtClean="0">
                <a:solidFill>
                  <a:srgbClr val="FFFF00"/>
                </a:solidFill>
              </a:rPr>
              <a:t>атдан бир</a:t>
            </a:r>
            <a:r>
              <a:rPr lang="ru-RU" sz="3600" dirty="0" smtClean="0">
                <a:solidFill>
                  <a:srgbClr val="FFFF00"/>
                </a:solidFill>
              </a:rPr>
              <a:t> </a:t>
            </a:r>
            <a:r>
              <a:rPr lang="ru-RU" sz="3600" dirty="0" err="1" smtClean="0">
                <a:solidFill>
                  <a:srgbClr val="FFFF00"/>
                </a:solidFill>
              </a:rPr>
              <a:t>маънони</a:t>
            </a:r>
            <a:r>
              <a:rPr lang="ru-RU" sz="3600" dirty="0" smtClean="0">
                <a:solidFill>
                  <a:srgbClr val="FFFF00"/>
                </a:solidFill>
              </a:rPr>
              <a:t> </a:t>
            </a:r>
            <a:r>
              <a:rPr lang="ru-RU" sz="3600" dirty="0" err="1" smtClean="0">
                <a:solidFill>
                  <a:srgbClr val="FFFF00"/>
                </a:solidFill>
              </a:rPr>
              <a:t>ифодаловчи</a:t>
            </a:r>
            <a:r>
              <a:rPr lang="ru-RU" sz="3600" dirty="0" smtClean="0">
                <a:solidFill>
                  <a:srgbClr val="FFFF00"/>
                </a:solidFill>
              </a:rPr>
              <a:t> </a:t>
            </a:r>
            <a:r>
              <a:rPr lang="ru-RU" sz="3600" dirty="0" err="1" smtClean="0">
                <a:solidFill>
                  <a:srgbClr val="FFFF00"/>
                </a:solidFill>
              </a:rPr>
              <a:t>с</a:t>
            </a:r>
            <a:r>
              <a:rPr lang="ru-RU" sz="3600" dirty="0" err="1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ru-RU" sz="3600" dirty="0" err="1" smtClean="0">
                <a:solidFill>
                  <a:srgbClr val="FFFF00"/>
                </a:solidFill>
              </a:rPr>
              <a:t>з</a:t>
            </a:r>
            <a:r>
              <a:rPr lang="ru-RU" sz="3600" dirty="0" smtClean="0">
                <a:solidFill>
                  <a:srgbClr val="FFFF00"/>
                </a:solidFill>
              </a:rPr>
              <a:t> (</a:t>
            </a:r>
            <a:r>
              <a:rPr lang="ru-RU" sz="3600" dirty="0" err="1" smtClean="0">
                <a:solidFill>
                  <a:srgbClr val="FFFF00"/>
                </a:solidFill>
              </a:rPr>
              <a:t>с</a:t>
            </a:r>
            <a:r>
              <a:rPr lang="ru-RU" sz="3600" dirty="0" err="1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ru-RU" sz="3600" dirty="0" err="1" smtClean="0">
                <a:solidFill>
                  <a:srgbClr val="FFFF00"/>
                </a:solidFill>
              </a:rPr>
              <a:t>з</a:t>
            </a:r>
            <a:r>
              <a:rPr lang="ru-RU" sz="3600" dirty="0" smtClean="0">
                <a:solidFill>
                  <a:srgbClr val="FFFF00"/>
                </a:solidFill>
              </a:rPr>
              <a:t> </a:t>
            </a:r>
            <a:r>
              <a:rPr lang="ru-RU" sz="3600" dirty="0" err="1" smtClean="0">
                <a:solidFill>
                  <a:srgbClr val="FFFF00"/>
                </a:solidFill>
              </a:rPr>
              <a:t>бирикмаси</a:t>
            </a:r>
            <a:r>
              <a:rPr lang="ru-RU" sz="3600" dirty="0" smtClean="0">
                <a:solidFill>
                  <a:srgbClr val="FFFF00"/>
                </a:solidFill>
              </a:rPr>
              <a:t>) </a:t>
            </a:r>
            <a:r>
              <a:rPr lang="ru-RU" sz="3600" dirty="0" err="1" smtClean="0">
                <a:solidFill>
                  <a:srgbClr val="FFFF00"/>
                </a:solidFill>
              </a:rPr>
              <a:t>тушунилади</a:t>
            </a:r>
            <a:r>
              <a:rPr lang="ru-RU" sz="3600" dirty="0" smtClean="0">
                <a:solidFill>
                  <a:srgbClr val="FFFF00"/>
                </a:solidFill>
              </a:rPr>
              <a:t>.</a:t>
            </a:r>
            <a:endParaRPr lang="ru-RU" sz="3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44316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pPr algn="ctr"/>
            <a:r>
              <a:rPr lang="uz-Cyrl-UZ" sz="3200" dirty="0" smtClean="0">
                <a:solidFill>
                  <a:schemeClr val="tx2"/>
                </a:solidFill>
              </a:rPr>
              <a:t> 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09600" y="714356"/>
            <a:ext cx="7924800" cy="5786478"/>
          </a:xfrm>
        </p:spPr>
        <p:txBody>
          <a:bodyPr>
            <a:normAutofit/>
          </a:bodyPr>
          <a:lstStyle/>
          <a:p>
            <a:pPr algn="just"/>
            <a:endParaRPr lang="ru-RU" sz="2400" b="1" dirty="0" smtClean="0"/>
          </a:p>
          <a:p>
            <a:pPr algn="just"/>
            <a:r>
              <a:rPr lang="ru-RU" sz="3200" dirty="0" err="1" smtClean="0">
                <a:solidFill>
                  <a:srgbClr val="FFFF00"/>
                </a:solidFill>
              </a:rPr>
              <a:t>Барча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терминлар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с</a:t>
            </a:r>
            <a:r>
              <a:rPr lang="ru-RU" sz="3200" dirty="0" err="1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ru-RU" sz="3200" dirty="0" err="1" smtClean="0">
                <a:solidFill>
                  <a:srgbClr val="FFFF00"/>
                </a:solidFill>
              </a:rPr>
              <a:t>з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  <a:latin typeface="Arial"/>
              </a:rPr>
              <a:t>ҳ</a:t>
            </a:r>
            <a:r>
              <a:rPr lang="ru-RU" sz="3200" dirty="0" err="1" smtClean="0">
                <a:solidFill>
                  <a:srgbClr val="FFFF00"/>
                </a:solidFill>
              </a:rPr>
              <a:t>исобланади, лекин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  <a:latin typeface="Arial"/>
              </a:rPr>
              <a:t>ҳ</a:t>
            </a:r>
            <a:r>
              <a:rPr lang="ru-RU" sz="3200" dirty="0" err="1" smtClean="0">
                <a:solidFill>
                  <a:srgbClr val="FFFF00"/>
                </a:solidFill>
              </a:rPr>
              <a:t>амма с</a:t>
            </a:r>
            <a:r>
              <a:rPr lang="ru-RU" sz="3200" dirty="0" err="1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ru-RU" sz="3200" dirty="0" err="1" smtClean="0">
                <a:solidFill>
                  <a:srgbClr val="FFFF00"/>
                </a:solidFill>
              </a:rPr>
              <a:t>злар</a:t>
            </a:r>
            <a:r>
              <a:rPr lang="ru-RU" sz="3200" dirty="0" smtClean="0">
                <a:solidFill>
                  <a:srgbClr val="FFFF00"/>
                </a:solidFill>
              </a:rPr>
              <a:t> термин </a:t>
            </a:r>
            <a:r>
              <a:rPr lang="ru-RU" sz="3200" dirty="0" err="1" smtClean="0">
                <a:solidFill>
                  <a:srgbClr val="FFFF00"/>
                </a:solidFill>
              </a:rPr>
              <a:t>б</a:t>
            </a:r>
            <a:r>
              <a:rPr lang="ru-RU" sz="3200" dirty="0" err="1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ru-RU" sz="3200" dirty="0" err="1" smtClean="0">
                <a:solidFill>
                  <a:srgbClr val="FFFF00"/>
                </a:solidFill>
              </a:rPr>
              <a:t>лавермайди</a:t>
            </a:r>
            <a:r>
              <a:rPr lang="ru-RU" sz="3200" dirty="0" smtClean="0">
                <a:solidFill>
                  <a:srgbClr val="FFFF00"/>
                </a:solidFill>
              </a:rPr>
              <a:t>. </a:t>
            </a:r>
          </a:p>
          <a:p>
            <a:pPr algn="just"/>
            <a:endParaRPr lang="ru-RU" sz="3200" dirty="0" smtClean="0">
              <a:solidFill>
                <a:srgbClr val="FFFF00"/>
              </a:solidFill>
            </a:endParaRPr>
          </a:p>
          <a:p>
            <a:pPr algn="just"/>
            <a:r>
              <a:rPr lang="ru-RU" sz="3200" dirty="0" err="1" smtClean="0">
                <a:solidFill>
                  <a:srgbClr val="FFFF00"/>
                </a:solidFill>
              </a:rPr>
              <a:t>Нима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учун</a:t>
            </a:r>
            <a:r>
              <a:rPr lang="ru-RU" sz="3200" dirty="0" smtClean="0">
                <a:solidFill>
                  <a:srgbClr val="FFFF00"/>
                </a:solidFill>
              </a:rPr>
              <a:t>?</a:t>
            </a:r>
            <a:r>
              <a:rPr lang="ru-RU" sz="3200" b="1" dirty="0" smtClean="0">
                <a:solidFill>
                  <a:srgbClr val="FFFF00"/>
                </a:solidFill>
              </a:rPr>
              <a:t>  </a:t>
            </a:r>
          </a:p>
          <a:p>
            <a:pPr algn="just">
              <a:buNone/>
            </a:pPr>
            <a:endParaRPr lang="uz-Cyrl-UZ" sz="3200" b="1" dirty="0" smtClean="0">
              <a:solidFill>
                <a:srgbClr val="FFFF00"/>
              </a:solidFill>
            </a:endParaRPr>
          </a:p>
          <a:p>
            <a:pPr algn="just"/>
            <a:r>
              <a:rPr lang="uz-Cyrl-UZ" sz="3200" dirty="0" smtClean="0">
                <a:solidFill>
                  <a:srgbClr val="FFFF00"/>
                </a:solidFill>
              </a:rPr>
              <a:t>Терминми ёки атама?</a:t>
            </a:r>
            <a:endParaRPr lang="ru-RU" sz="3200" dirty="0" smtClean="0">
              <a:solidFill>
                <a:srgbClr val="FFFF00"/>
              </a:solidFill>
            </a:endParaRPr>
          </a:p>
          <a:p>
            <a:pPr algn="just">
              <a:buNone/>
            </a:pPr>
            <a:endParaRPr lang="ru-RU" sz="2800" dirty="0" smtClean="0">
              <a:solidFill>
                <a:schemeClr val="tx2"/>
              </a:solidFill>
            </a:endParaRPr>
          </a:p>
          <a:p>
            <a:pPr>
              <a:buNone/>
            </a:pPr>
            <a:endParaRPr lang="uz-Cyrl-UZ" sz="2600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98098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algn="just"/>
            <a:r>
              <a:rPr lang="ru-RU" sz="3200" dirty="0" err="1" smtClean="0">
                <a:solidFill>
                  <a:srgbClr val="FFFF00"/>
                </a:solidFill>
              </a:rPr>
              <a:t>Юридик</a:t>
            </a:r>
            <a:r>
              <a:rPr lang="ru-RU" sz="3200" dirty="0" smtClean="0">
                <a:solidFill>
                  <a:srgbClr val="FFFF00"/>
                </a:solidFill>
              </a:rPr>
              <a:t> термин - </a:t>
            </a:r>
            <a:r>
              <a:rPr lang="ru-RU" sz="3200" dirty="0" err="1" smtClean="0">
                <a:solidFill>
                  <a:srgbClr val="FFFF00"/>
                </a:solidFill>
              </a:rPr>
              <a:t>маълум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бир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юридик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тушунчанинг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таш</a:t>
            </a:r>
            <a:r>
              <a:rPr lang="ru-RU" sz="3200" dirty="0" err="1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ru-RU" sz="3200" dirty="0" err="1" smtClean="0">
                <a:solidFill>
                  <a:srgbClr val="FFFF00"/>
                </a:solidFill>
              </a:rPr>
              <a:t>и к</a:t>
            </a:r>
            <a:r>
              <a:rPr lang="ru-RU" sz="3200" dirty="0" err="1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ru-RU" sz="3200" dirty="0" err="1" smtClean="0">
                <a:solidFill>
                  <a:srgbClr val="FFFF00"/>
                </a:solidFill>
              </a:rPr>
              <a:t>риниши</a:t>
            </a:r>
            <a:r>
              <a:rPr lang="ru-RU" sz="3200" dirty="0" smtClean="0">
                <a:solidFill>
                  <a:srgbClr val="FFFF00"/>
                </a:solidFill>
              </a:rPr>
              <a:t>, </a:t>
            </a:r>
            <a:r>
              <a:rPr lang="ru-RU" sz="3200" dirty="0" err="1" smtClean="0">
                <a:solidFill>
                  <a:srgbClr val="FFFF00"/>
                </a:solidFill>
              </a:rPr>
              <a:t>номланиши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б</a:t>
            </a:r>
            <a:r>
              <a:rPr lang="ru-RU" sz="3200" dirty="0" err="1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ru-RU" sz="3200" dirty="0" err="1" smtClean="0">
                <a:solidFill>
                  <a:srgbClr val="FFFF00"/>
                </a:solidFill>
              </a:rPr>
              <a:t>либ</a:t>
            </a:r>
            <a:r>
              <a:rPr lang="ru-RU" sz="3200" dirty="0" smtClean="0">
                <a:solidFill>
                  <a:srgbClr val="FFFF00"/>
                </a:solidFill>
              </a:rPr>
              <a:t>, </a:t>
            </a:r>
            <a:r>
              <a:rPr lang="ru-RU" sz="3200" dirty="0" err="1" smtClean="0">
                <a:solidFill>
                  <a:srgbClr val="FFFF00"/>
                </a:solidFill>
              </a:rPr>
              <a:t>манти</a:t>
            </a:r>
            <a:r>
              <a:rPr lang="ru-RU" sz="3200" dirty="0" err="1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ru-RU" sz="3200" dirty="0" err="1" smtClean="0">
                <a:solidFill>
                  <a:srgbClr val="FFFF00"/>
                </a:solidFill>
              </a:rPr>
              <a:t>ий жи</a:t>
            </a:r>
            <a:r>
              <a:rPr lang="ru-RU" sz="3200" dirty="0" err="1" smtClean="0">
                <a:solidFill>
                  <a:srgbClr val="FFFF00"/>
                </a:solidFill>
                <a:latin typeface="Arial"/>
              </a:rPr>
              <a:t>ҳ</a:t>
            </a:r>
            <a:r>
              <a:rPr lang="ru-RU" sz="3200" dirty="0" err="1" smtClean="0">
                <a:solidFill>
                  <a:srgbClr val="FFFF00"/>
                </a:solidFill>
              </a:rPr>
              <a:t>атдан бир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  <a:latin typeface="Arial"/>
              </a:rPr>
              <a:t>ҳ</a:t>
            </a:r>
            <a:r>
              <a:rPr lang="ru-RU" sz="3200" dirty="0" err="1" smtClean="0">
                <a:solidFill>
                  <a:srgbClr val="FFFF00"/>
                </a:solidFill>
              </a:rPr>
              <a:t>у</a:t>
            </a:r>
            <a:r>
              <a:rPr lang="ru-RU" sz="3200" dirty="0" err="1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ru-RU" sz="3200" dirty="0" err="1" smtClean="0">
                <a:solidFill>
                  <a:srgbClr val="FFFF00"/>
                </a:solidFill>
              </a:rPr>
              <a:t>у</a:t>
            </a:r>
            <a:r>
              <a:rPr lang="ru-RU" sz="3200" dirty="0" err="1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ru-RU" sz="3200" dirty="0" err="1" smtClean="0">
                <a:solidFill>
                  <a:srgbClr val="FFFF00"/>
                </a:solidFill>
              </a:rPr>
              <a:t>ий маънони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ифодаловчи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ва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услубий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жи</a:t>
            </a:r>
            <a:r>
              <a:rPr lang="ru-RU" sz="3200" dirty="0" err="1" smtClean="0">
                <a:solidFill>
                  <a:srgbClr val="FFFF00"/>
                </a:solidFill>
                <a:latin typeface="Arial"/>
              </a:rPr>
              <a:t>ҳ</a:t>
            </a:r>
            <a:r>
              <a:rPr lang="ru-RU" sz="3200" dirty="0" err="1" smtClean="0">
                <a:solidFill>
                  <a:srgbClr val="FFFF00"/>
                </a:solidFill>
              </a:rPr>
              <a:t>атдан </a:t>
            </a:r>
            <a:r>
              <a:rPr lang="ru-RU" sz="3200" dirty="0" smtClean="0">
                <a:solidFill>
                  <a:srgbClr val="FFFF00"/>
                </a:solidFill>
              </a:rPr>
              <a:t>нейтрал </a:t>
            </a:r>
            <a:r>
              <a:rPr lang="ru-RU" sz="3200" dirty="0" err="1" smtClean="0">
                <a:solidFill>
                  <a:srgbClr val="FFFF00"/>
                </a:solidFill>
              </a:rPr>
              <a:t>б</a:t>
            </a:r>
            <a:r>
              <a:rPr lang="ru-RU" sz="3200" dirty="0" err="1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ru-RU" sz="3200" dirty="0" err="1" smtClean="0">
                <a:solidFill>
                  <a:srgbClr val="FFFF00"/>
                </a:solidFill>
              </a:rPr>
              <a:t>лган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с</a:t>
            </a:r>
            <a:r>
              <a:rPr lang="ru-RU" sz="3200" dirty="0" err="1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ru-RU" sz="3200" dirty="0" err="1" smtClean="0">
                <a:solidFill>
                  <a:srgbClr val="FFFF00"/>
                </a:solidFill>
              </a:rPr>
              <a:t>з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ёки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с</a:t>
            </a:r>
            <a:r>
              <a:rPr lang="ru-RU" sz="3200" dirty="0" err="1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ru-RU" sz="3200" dirty="0" err="1" smtClean="0">
                <a:solidFill>
                  <a:srgbClr val="FFFF00"/>
                </a:solidFill>
              </a:rPr>
              <a:t>злар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бирикмасидир</a:t>
            </a:r>
            <a:r>
              <a:rPr lang="ru-RU" sz="3200" dirty="0" smtClean="0">
                <a:solidFill>
                  <a:srgbClr val="FFFF00"/>
                </a:solidFill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609600" y="500042"/>
            <a:ext cx="7924800" cy="6072230"/>
          </a:xfrm>
        </p:spPr>
        <p:txBody>
          <a:bodyPr>
            <a:normAutofit/>
          </a:bodyPr>
          <a:lstStyle/>
          <a:p>
            <a:pPr algn="ctr"/>
            <a:r>
              <a:rPr lang="uz-Cyrl-UZ" sz="2800" dirty="0" smtClean="0">
                <a:solidFill>
                  <a:srgbClr val="FFFF00"/>
                </a:solidFill>
              </a:rPr>
              <a:t> </a:t>
            </a:r>
            <a:r>
              <a:rPr lang="ru-RU" sz="3000" dirty="0" err="1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ru-RU" sz="3000" dirty="0" err="1" smtClean="0">
                <a:solidFill>
                  <a:srgbClr val="FFFF00"/>
                </a:solidFill>
              </a:rPr>
              <a:t>збек</a:t>
            </a:r>
            <a:r>
              <a:rPr lang="ru-RU" sz="3000" dirty="0" smtClean="0">
                <a:solidFill>
                  <a:srgbClr val="FFFF00"/>
                </a:solidFill>
              </a:rPr>
              <a:t> </a:t>
            </a:r>
            <a:r>
              <a:rPr lang="ru-RU" sz="3000" dirty="0" err="1" smtClean="0">
                <a:solidFill>
                  <a:srgbClr val="FFFF00"/>
                </a:solidFill>
              </a:rPr>
              <a:t>юридик</a:t>
            </a:r>
            <a:r>
              <a:rPr lang="ru-RU" sz="3000" dirty="0" smtClean="0">
                <a:solidFill>
                  <a:srgbClr val="FFFF00"/>
                </a:solidFill>
              </a:rPr>
              <a:t> </a:t>
            </a:r>
            <a:r>
              <a:rPr lang="ru-RU" sz="3000" dirty="0" err="1" smtClean="0">
                <a:solidFill>
                  <a:srgbClr val="FFFF00"/>
                </a:solidFill>
              </a:rPr>
              <a:t>терминлари</a:t>
            </a:r>
            <a:r>
              <a:rPr lang="ru-RU" sz="3000" dirty="0" smtClean="0">
                <a:solidFill>
                  <a:srgbClr val="FFFF00"/>
                </a:solidFill>
              </a:rPr>
              <a:t> </a:t>
            </a:r>
            <a:r>
              <a:rPr lang="ru-RU" sz="3000" dirty="0" err="1" smtClean="0">
                <a:solidFill>
                  <a:srgbClr val="FFFF00"/>
                </a:solidFill>
              </a:rPr>
              <a:t>тузилишига</a:t>
            </a:r>
            <a:r>
              <a:rPr lang="ru-RU" sz="3000" dirty="0" smtClean="0">
                <a:solidFill>
                  <a:srgbClr val="FFFF00"/>
                </a:solidFill>
              </a:rPr>
              <a:t> </a:t>
            </a:r>
            <a:r>
              <a:rPr lang="ru-RU" sz="3000" dirty="0" err="1" smtClean="0">
                <a:solidFill>
                  <a:srgbClr val="FFFF00"/>
                </a:solidFill>
              </a:rPr>
              <a:t>к</a:t>
            </a:r>
            <a:r>
              <a:rPr lang="ru-RU" sz="3000" dirty="0" err="1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ru-RU" sz="3000" dirty="0" err="1" smtClean="0">
                <a:solidFill>
                  <a:srgbClr val="FFFF00"/>
                </a:solidFill>
              </a:rPr>
              <a:t>ра</a:t>
            </a:r>
            <a:r>
              <a:rPr lang="ru-RU" sz="3000" dirty="0" smtClean="0">
                <a:solidFill>
                  <a:srgbClr val="FFFF00"/>
                </a:solidFill>
              </a:rPr>
              <a:t>  </a:t>
            </a:r>
            <a:r>
              <a:rPr lang="ru-RU" sz="3000" dirty="0" err="1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ru-RU" sz="3000" dirty="0" err="1" smtClean="0">
                <a:solidFill>
                  <a:srgbClr val="FFFF00"/>
                </a:solidFill>
              </a:rPr>
              <a:t>уйидаги турларга</a:t>
            </a:r>
            <a:r>
              <a:rPr lang="ru-RU" sz="3000" dirty="0" smtClean="0">
                <a:solidFill>
                  <a:srgbClr val="FFFF00"/>
                </a:solidFill>
              </a:rPr>
              <a:t> </a:t>
            </a:r>
            <a:r>
              <a:rPr lang="ru-RU" sz="3000" dirty="0" err="1" smtClean="0">
                <a:solidFill>
                  <a:srgbClr val="FFFF00"/>
                </a:solidFill>
              </a:rPr>
              <a:t>б</a:t>
            </a:r>
            <a:r>
              <a:rPr lang="ru-RU" sz="3000" dirty="0" err="1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ru-RU" sz="3000" dirty="0" err="1" smtClean="0">
                <a:solidFill>
                  <a:srgbClr val="FFFF00"/>
                </a:solidFill>
              </a:rPr>
              <a:t>линади</a:t>
            </a:r>
            <a:r>
              <a:rPr lang="ru-RU" sz="3000" dirty="0" smtClean="0">
                <a:solidFill>
                  <a:srgbClr val="FFFF00"/>
                </a:solidFill>
              </a:rPr>
              <a:t>: </a:t>
            </a:r>
          </a:p>
          <a:p>
            <a:pPr algn="just"/>
            <a:endParaRPr lang="ru-RU" sz="3000" dirty="0" smtClean="0">
              <a:solidFill>
                <a:srgbClr val="FFFF00"/>
              </a:solidFill>
            </a:endParaRPr>
          </a:p>
          <a:p>
            <a:pPr algn="just"/>
            <a:r>
              <a:rPr lang="ru-RU" sz="3000" dirty="0" smtClean="0">
                <a:solidFill>
                  <a:srgbClr val="FFFF00"/>
                </a:solidFill>
              </a:rPr>
              <a:t>1. </a:t>
            </a:r>
            <a:r>
              <a:rPr lang="ru-RU" sz="3000" dirty="0" err="1" smtClean="0">
                <a:solidFill>
                  <a:srgbClr val="FFFF00"/>
                </a:solidFill>
              </a:rPr>
              <a:t>Икки</a:t>
            </a:r>
            <a:r>
              <a:rPr lang="ru-RU" sz="3000" dirty="0" smtClean="0">
                <a:solidFill>
                  <a:srgbClr val="FFFF00"/>
                </a:solidFill>
              </a:rPr>
              <a:t> </a:t>
            </a:r>
            <a:r>
              <a:rPr lang="ru-RU" sz="3000" dirty="0" err="1" smtClean="0">
                <a:solidFill>
                  <a:srgbClr val="FFFF00"/>
                </a:solidFill>
              </a:rPr>
              <a:t>с</a:t>
            </a:r>
            <a:r>
              <a:rPr lang="ru-RU" sz="3000" dirty="0" err="1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ru-RU" sz="3000" dirty="0" err="1" smtClean="0">
                <a:solidFill>
                  <a:srgbClr val="FFFF00"/>
                </a:solidFill>
              </a:rPr>
              <a:t>здан</a:t>
            </a:r>
            <a:r>
              <a:rPr lang="ru-RU" sz="3000" dirty="0" smtClean="0">
                <a:solidFill>
                  <a:srgbClr val="FFFF00"/>
                </a:solidFill>
              </a:rPr>
              <a:t> </a:t>
            </a:r>
            <a:r>
              <a:rPr lang="ru-RU" sz="3000" dirty="0" err="1" smtClean="0">
                <a:solidFill>
                  <a:srgbClr val="FFFF00"/>
                </a:solidFill>
              </a:rPr>
              <a:t>ташкил</a:t>
            </a:r>
            <a:r>
              <a:rPr lang="ru-RU" sz="3000" dirty="0" smtClean="0">
                <a:solidFill>
                  <a:srgbClr val="FFFF00"/>
                </a:solidFill>
              </a:rPr>
              <a:t> </a:t>
            </a:r>
            <a:r>
              <a:rPr lang="ru-RU" sz="3000" dirty="0" err="1" smtClean="0">
                <a:solidFill>
                  <a:srgbClr val="FFFF00"/>
                </a:solidFill>
              </a:rPr>
              <a:t>топган</a:t>
            </a:r>
            <a:r>
              <a:rPr lang="ru-RU" sz="3000" dirty="0" smtClean="0">
                <a:solidFill>
                  <a:srgbClr val="FFFF00"/>
                </a:solidFill>
              </a:rPr>
              <a:t> </a:t>
            </a:r>
            <a:r>
              <a:rPr lang="ru-RU" sz="3000" dirty="0" err="1" smtClean="0">
                <a:solidFill>
                  <a:srgbClr val="FFFF00"/>
                </a:solidFill>
              </a:rPr>
              <a:t>терминлар</a:t>
            </a:r>
            <a:r>
              <a:rPr lang="ru-RU" sz="3000" dirty="0" smtClean="0">
                <a:solidFill>
                  <a:schemeClr val="tx2"/>
                </a:solidFill>
              </a:rPr>
              <a:t>: </a:t>
            </a:r>
            <a:r>
              <a:rPr lang="ru-RU" sz="3000" i="1" dirty="0" err="1" smtClean="0"/>
              <a:t>жиноят</a:t>
            </a:r>
            <a:r>
              <a:rPr lang="ru-RU" sz="3000" i="1" dirty="0" smtClean="0"/>
              <a:t> </a:t>
            </a:r>
            <a:r>
              <a:rPr lang="ru-RU" sz="3000" i="1" dirty="0" err="1" smtClean="0"/>
              <a:t>кодекси</a:t>
            </a:r>
            <a:r>
              <a:rPr lang="ru-RU" sz="3000" i="1" dirty="0" smtClean="0"/>
              <a:t>, </a:t>
            </a:r>
            <a:r>
              <a:rPr lang="ru-RU" sz="3000" i="1" dirty="0" err="1" smtClean="0"/>
              <a:t>Олий</a:t>
            </a:r>
            <a:r>
              <a:rPr lang="ru-RU" sz="3000" i="1" dirty="0" smtClean="0"/>
              <a:t> суд, </a:t>
            </a:r>
            <a:r>
              <a:rPr lang="ru-RU" sz="3000" i="1" dirty="0" err="1" smtClean="0">
                <a:latin typeface="Arial"/>
              </a:rPr>
              <a:t>қ</a:t>
            </a:r>
            <a:r>
              <a:rPr lang="ru-RU" sz="3000" i="1" dirty="0" err="1" smtClean="0"/>
              <a:t>онун ижодкорлиги</a:t>
            </a:r>
            <a:r>
              <a:rPr lang="ru-RU" sz="3000" i="1" dirty="0" smtClean="0"/>
              <a:t>, </a:t>
            </a:r>
            <a:r>
              <a:rPr lang="ru-RU" sz="3000" i="1" dirty="0" err="1" smtClean="0"/>
              <a:t>олий</a:t>
            </a:r>
            <a:r>
              <a:rPr lang="ru-RU" sz="3000" i="1" dirty="0" smtClean="0"/>
              <a:t> </a:t>
            </a:r>
            <a:r>
              <a:rPr lang="ru-RU" sz="3000" i="1" dirty="0" err="1" smtClean="0"/>
              <a:t>жазо</a:t>
            </a:r>
            <a:r>
              <a:rPr lang="ru-RU" sz="3000" i="1" dirty="0" smtClean="0"/>
              <a:t>, </a:t>
            </a:r>
            <a:r>
              <a:rPr lang="ru-RU" sz="3000" i="1" dirty="0" err="1" smtClean="0"/>
              <a:t>маъмурий</a:t>
            </a:r>
            <a:r>
              <a:rPr lang="ru-RU" sz="3000" i="1" dirty="0" smtClean="0"/>
              <a:t> </a:t>
            </a:r>
            <a:r>
              <a:rPr lang="ru-RU" sz="3000" i="1" dirty="0" err="1" smtClean="0"/>
              <a:t>ишлар</a:t>
            </a:r>
            <a:r>
              <a:rPr lang="ru-RU" sz="3000" i="1" dirty="0" smtClean="0"/>
              <a:t>, </a:t>
            </a:r>
            <a:r>
              <a:rPr lang="ru-RU" sz="3000" i="1" dirty="0" err="1" smtClean="0"/>
              <a:t>жиноий</a:t>
            </a:r>
            <a:r>
              <a:rPr lang="ru-RU" sz="3000" i="1" dirty="0" smtClean="0"/>
              <a:t> </a:t>
            </a:r>
            <a:r>
              <a:rPr lang="ru-RU" sz="3000" i="1" dirty="0" err="1" smtClean="0"/>
              <a:t>жазо</a:t>
            </a:r>
            <a:r>
              <a:rPr lang="ru-RU" sz="3000" dirty="0" smtClean="0"/>
              <a:t> </a:t>
            </a:r>
            <a:r>
              <a:rPr lang="ru-RU" sz="3000" dirty="0" err="1" smtClean="0">
                <a:solidFill>
                  <a:srgbClr val="FFFF00"/>
                </a:solidFill>
              </a:rPr>
              <a:t>кабилар</a:t>
            </a:r>
            <a:r>
              <a:rPr lang="ru-RU" sz="3000" dirty="0" smtClean="0">
                <a:solidFill>
                  <a:srgbClr val="FFFF00"/>
                </a:solidFill>
              </a:rPr>
              <a:t>. </a:t>
            </a:r>
          </a:p>
          <a:p>
            <a:pPr algn="just"/>
            <a:r>
              <a:rPr lang="ru-RU" sz="3000" dirty="0" smtClean="0">
                <a:solidFill>
                  <a:schemeClr val="tx2"/>
                </a:solidFill>
              </a:rPr>
              <a:t>2. </a:t>
            </a:r>
            <a:r>
              <a:rPr lang="ru-RU" sz="3000" dirty="0" err="1" smtClean="0">
                <a:solidFill>
                  <a:srgbClr val="FFFF00"/>
                </a:solidFill>
              </a:rPr>
              <a:t>Уч</a:t>
            </a:r>
            <a:r>
              <a:rPr lang="ru-RU" sz="3000" dirty="0" smtClean="0">
                <a:solidFill>
                  <a:srgbClr val="FFFF00"/>
                </a:solidFill>
              </a:rPr>
              <a:t> </a:t>
            </a:r>
            <a:r>
              <a:rPr lang="ru-RU" sz="3000" dirty="0" err="1" smtClean="0">
                <a:solidFill>
                  <a:srgbClr val="FFFF00"/>
                </a:solidFill>
              </a:rPr>
              <a:t>с</a:t>
            </a:r>
            <a:r>
              <a:rPr lang="ru-RU" sz="3000" dirty="0" err="1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ru-RU" sz="3000" dirty="0" err="1" smtClean="0">
                <a:solidFill>
                  <a:srgbClr val="FFFF00"/>
                </a:solidFill>
              </a:rPr>
              <a:t>здан</a:t>
            </a:r>
            <a:r>
              <a:rPr lang="ru-RU" sz="3000" dirty="0" smtClean="0">
                <a:solidFill>
                  <a:srgbClr val="FFFF00"/>
                </a:solidFill>
              </a:rPr>
              <a:t> </a:t>
            </a:r>
            <a:r>
              <a:rPr lang="ru-RU" sz="3000" dirty="0" err="1" smtClean="0">
                <a:solidFill>
                  <a:srgbClr val="FFFF00"/>
                </a:solidFill>
              </a:rPr>
              <a:t>ташкил</a:t>
            </a:r>
            <a:r>
              <a:rPr lang="ru-RU" sz="3000" dirty="0" smtClean="0">
                <a:solidFill>
                  <a:srgbClr val="FFFF00"/>
                </a:solidFill>
              </a:rPr>
              <a:t> </a:t>
            </a:r>
            <a:r>
              <a:rPr lang="ru-RU" sz="3000" dirty="0" err="1" smtClean="0">
                <a:solidFill>
                  <a:srgbClr val="FFFF00"/>
                </a:solidFill>
              </a:rPr>
              <a:t>топган</a:t>
            </a:r>
            <a:r>
              <a:rPr lang="ru-RU" sz="3000" dirty="0" smtClean="0">
                <a:solidFill>
                  <a:srgbClr val="FFFF00"/>
                </a:solidFill>
              </a:rPr>
              <a:t> </a:t>
            </a:r>
            <a:r>
              <a:rPr lang="ru-RU" sz="3000" dirty="0" err="1" smtClean="0">
                <a:solidFill>
                  <a:srgbClr val="FFFF00"/>
                </a:solidFill>
              </a:rPr>
              <a:t>терминлар</a:t>
            </a:r>
            <a:r>
              <a:rPr lang="ru-RU" sz="3000" dirty="0" smtClean="0">
                <a:solidFill>
                  <a:srgbClr val="FFFF00"/>
                </a:solidFill>
              </a:rPr>
              <a:t>: </a:t>
            </a:r>
            <a:r>
              <a:rPr lang="ru-RU" sz="3000" i="1" dirty="0" err="1" smtClean="0">
                <a:solidFill>
                  <a:srgbClr val="FFFF00"/>
                </a:solidFill>
              </a:rPr>
              <a:t>озодликдан</a:t>
            </a:r>
            <a:r>
              <a:rPr lang="ru-RU" sz="3000" i="1" dirty="0" smtClean="0">
                <a:solidFill>
                  <a:srgbClr val="FFFF00"/>
                </a:solidFill>
              </a:rPr>
              <a:t> </a:t>
            </a:r>
            <a:r>
              <a:rPr lang="ru-RU" sz="3000" i="1" dirty="0" err="1" smtClean="0">
                <a:solidFill>
                  <a:srgbClr val="FFFF00"/>
                </a:solidFill>
              </a:rPr>
              <a:t>ма</a:t>
            </a:r>
            <a:r>
              <a:rPr lang="ru-RU" sz="3000" i="1" dirty="0" err="1" smtClean="0">
                <a:solidFill>
                  <a:srgbClr val="FFFF00"/>
                </a:solidFill>
                <a:latin typeface="Arial"/>
              </a:rPr>
              <a:t>ҳ</a:t>
            </a:r>
            <a:r>
              <a:rPr lang="ru-RU" sz="3000" i="1" dirty="0" err="1" smtClean="0">
                <a:solidFill>
                  <a:srgbClr val="FFFF00"/>
                </a:solidFill>
              </a:rPr>
              <a:t>рум этиш</a:t>
            </a:r>
            <a:r>
              <a:rPr lang="ru-RU" sz="3000" i="1" dirty="0" smtClean="0">
                <a:solidFill>
                  <a:srgbClr val="FFFF00"/>
                </a:solidFill>
              </a:rPr>
              <a:t>, </a:t>
            </a:r>
            <a:r>
              <a:rPr lang="ru-RU" sz="3000" i="1" dirty="0" err="1" smtClean="0">
                <a:solidFill>
                  <a:srgbClr val="FFFF00"/>
                </a:solidFill>
              </a:rPr>
              <a:t>жиноят-</a:t>
            </a:r>
            <a:r>
              <a:rPr lang="ru-RU" sz="3000" i="1" dirty="0" err="1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ru-RU" sz="3000" i="1" dirty="0" err="1" smtClean="0">
                <a:solidFill>
                  <a:srgbClr val="FFFF00"/>
                </a:solidFill>
              </a:rPr>
              <a:t>идирув </a:t>
            </a:r>
            <a:r>
              <a:rPr lang="ru-RU" sz="3000" i="1" dirty="0" err="1" smtClean="0"/>
              <a:t>б</a:t>
            </a:r>
            <a:r>
              <a:rPr lang="ru-RU" sz="3000" i="1" dirty="0" err="1" smtClean="0">
                <a:latin typeface="Arial"/>
              </a:rPr>
              <a:t>ў</a:t>
            </a:r>
            <a:r>
              <a:rPr lang="ru-RU" sz="3000" i="1" dirty="0" err="1" smtClean="0"/>
              <a:t>лими</a:t>
            </a:r>
            <a:r>
              <a:rPr lang="ru-RU" sz="3000" i="1" dirty="0" smtClean="0"/>
              <a:t>, </a:t>
            </a:r>
            <a:r>
              <a:rPr lang="ru-RU" sz="3000" i="1" dirty="0" err="1" smtClean="0"/>
              <a:t>суднинг</a:t>
            </a:r>
            <a:r>
              <a:rPr lang="ru-RU" sz="3000" i="1" dirty="0" smtClean="0"/>
              <a:t> </a:t>
            </a:r>
            <a:r>
              <a:rPr lang="ru-RU" sz="3000" i="1" dirty="0" err="1" smtClean="0"/>
              <a:t>бош</a:t>
            </a:r>
            <a:r>
              <a:rPr lang="ru-RU" sz="3000" i="1" dirty="0" err="1" smtClean="0">
                <a:latin typeface="Arial"/>
              </a:rPr>
              <a:t>қ</a:t>
            </a:r>
            <a:r>
              <a:rPr lang="ru-RU" sz="3000" i="1" dirty="0" err="1" smtClean="0"/>
              <a:t>арув мажлиси</a:t>
            </a:r>
            <a:r>
              <a:rPr lang="ru-RU" sz="3000" i="1" dirty="0" smtClean="0"/>
              <a:t>, </a:t>
            </a:r>
            <a:r>
              <a:rPr lang="ru-RU" sz="3000" i="1" dirty="0" err="1" smtClean="0">
                <a:latin typeface="Arial"/>
              </a:rPr>
              <a:t>қ</a:t>
            </a:r>
            <a:r>
              <a:rPr lang="ru-RU" sz="3000" i="1" dirty="0" err="1" smtClean="0"/>
              <a:t>онун чи</a:t>
            </a:r>
            <a:r>
              <a:rPr lang="ru-RU" sz="3000" i="1" dirty="0" err="1" smtClean="0">
                <a:latin typeface="Arial"/>
              </a:rPr>
              <a:t>қ</a:t>
            </a:r>
            <a:r>
              <a:rPr lang="ru-RU" sz="3000" i="1" dirty="0" err="1" smtClean="0"/>
              <a:t>арувчи </a:t>
            </a:r>
            <a:r>
              <a:rPr lang="ru-RU" sz="3000" i="1" dirty="0" smtClean="0"/>
              <a:t>орган</a:t>
            </a:r>
            <a:r>
              <a:rPr lang="ru-RU" sz="3000" dirty="0" smtClean="0"/>
              <a:t> </a:t>
            </a:r>
            <a:r>
              <a:rPr lang="ru-RU" sz="3000" dirty="0" err="1" smtClean="0">
                <a:solidFill>
                  <a:srgbClr val="FFFF00"/>
                </a:solidFill>
              </a:rPr>
              <a:t>кабилар</a:t>
            </a:r>
            <a:r>
              <a:rPr lang="ru-RU" sz="3000" dirty="0" smtClean="0">
                <a:solidFill>
                  <a:srgbClr val="FFFF00"/>
                </a:solidFill>
              </a:rPr>
              <a:t>.</a:t>
            </a:r>
          </a:p>
          <a:p>
            <a:pPr algn="just"/>
            <a:endParaRPr lang="uz-Cyrl-UZ" sz="2800" dirty="0" smtClean="0">
              <a:solidFill>
                <a:schemeClr val="tx2"/>
              </a:solidFill>
            </a:endParaRPr>
          </a:p>
          <a:p>
            <a:pPr algn="just"/>
            <a:endParaRPr lang="uz-Cyrl-UZ" sz="2800" dirty="0" smtClean="0">
              <a:solidFill>
                <a:schemeClr val="tx2"/>
              </a:solidFill>
            </a:endParaRPr>
          </a:p>
          <a:p>
            <a:pPr algn="just"/>
            <a:endParaRPr lang="uz-Cyrl-UZ" sz="2800" dirty="0" smtClean="0">
              <a:solidFill>
                <a:schemeClr val="tx2"/>
              </a:solidFill>
            </a:endParaRPr>
          </a:p>
          <a:p>
            <a:pPr algn="just"/>
            <a:endParaRPr lang="uz-Cyrl-UZ" sz="2800" dirty="0" smtClean="0">
              <a:solidFill>
                <a:schemeClr val="tx2"/>
              </a:solidFill>
            </a:endParaRPr>
          </a:p>
          <a:p>
            <a:pPr algn="just"/>
            <a:endParaRPr lang="ru-RU" sz="2800" dirty="0" smtClean="0">
              <a:solidFill>
                <a:schemeClr val="tx2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609600" y="214290"/>
            <a:ext cx="7924800" cy="6357982"/>
          </a:xfrm>
        </p:spPr>
        <p:txBody>
          <a:bodyPr>
            <a:normAutofit/>
          </a:bodyPr>
          <a:lstStyle/>
          <a:p>
            <a:pPr algn="just"/>
            <a:r>
              <a:rPr lang="ru-RU" sz="3300" i="1" dirty="0" smtClean="0">
                <a:solidFill>
                  <a:schemeClr val="tx2"/>
                </a:solidFill>
              </a:rPr>
              <a:t> </a:t>
            </a:r>
            <a:r>
              <a:rPr lang="ru-RU" sz="3300" dirty="0" smtClean="0">
                <a:solidFill>
                  <a:schemeClr val="tx2"/>
                </a:solidFill>
              </a:rPr>
              <a:t>3. </a:t>
            </a:r>
            <a:r>
              <a:rPr lang="ru-RU" sz="3300" dirty="0" err="1" smtClean="0">
                <a:solidFill>
                  <a:srgbClr val="FFFF00"/>
                </a:solidFill>
              </a:rPr>
              <a:t>Т</a:t>
            </a:r>
            <a:r>
              <a:rPr lang="ru-RU" sz="3300" dirty="0" err="1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ru-RU" sz="3300" dirty="0" err="1" smtClean="0">
                <a:solidFill>
                  <a:srgbClr val="FFFF00"/>
                </a:solidFill>
              </a:rPr>
              <a:t>ртта</a:t>
            </a:r>
            <a:r>
              <a:rPr lang="ru-RU" sz="3300" dirty="0" smtClean="0">
                <a:solidFill>
                  <a:srgbClr val="FFFF00"/>
                </a:solidFill>
              </a:rPr>
              <a:t> </a:t>
            </a:r>
            <a:r>
              <a:rPr lang="ru-RU" sz="3300" dirty="0" err="1" smtClean="0">
                <a:solidFill>
                  <a:srgbClr val="FFFF00"/>
                </a:solidFill>
              </a:rPr>
              <a:t>с</a:t>
            </a:r>
            <a:r>
              <a:rPr lang="ru-RU" sz="3300" dirty="0" err="1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ru-RU" sz="3300" dirty="0" err="1" smtClean="0">
                <a:solidFill>
                  <a:srgbClr val="FFFF00"/>
                </a:solidFill>
              </a:rPr>
              <a:t>здан</a:t>
            </a:r>
            <a:r>
              <a:rPr lang="ru-RU" sz="3300" dirty="0" smtClean="0">
                <a:solidFill>
                  <a:srgbClr val="FFFF00"/>
                </a:solidFill>
              </a:rPr>
              <a:t> </a:t>
            </a:r>
            <a:r>
              <a:rPr lang="ru-RU" sz="3300" dirty="0" err="1" smtClean="0">
                <a:solidFill>
                  <a:srgbClr val="FFFF00"/>
                </a:solidFill>
              </a:rPr>
              <a:t>ташкил</a:t>
            </a:r>
            <a:r>
              <a:rPr lang="ru-RU" sz="3300" dirty="0" smtClean="0">
                <a:solidFill>
                  <a:srgbClr val="FFFF00"/>
                </a:solidFill>
              </a:rPr>
              <a:t> </a:t>
            </a:r>
            <a:r>
              <a:rPr lang="ru-RU" sz="3300" dirty="0" err="1" smtClean="0">
                <a:solidFill>
                  <a:srgbClr val="FFFF00"/>
                </a:solidFill>
              </a:rPr>
              <a:t>топган</a:t>
            </a:r>
            <a:r>
              <a:rPr lang="ru-RU" sz="3300" dirty="0" smtClean="0">
                <a:solidFill>
                  <a:srgbClr val="FFFF00"/>
                </a:solidFill>
              </a:rPr>
              <a:t> </a:t>
            </a:r>
            <a:r>
              <a:rPr lang="ru-RU" sz="3300" dirty="0" err="1" smtClean="0">
                <a:solidFill>
                  <a:srgbClr val="FFFF00"/>
                </a:solidFill>
              </a:rPr>
              <a:t>терминлар</a:t>
            </a:r>
            <a:r>
              <a:rPr lang="ru-RU" sz="3300" dirty="0" smtClean="0">
                <a:solidFill>
                  <a:schemeClr val="tx2"/>
                </a:solidFill>
              </a:rPr>
              <a:t>: </a:t>
            </a:r>
            <a:r>
              <a:rPr lang="ru-RU" sz="3300" i="1" dirty="0" err="1" smtClean="0"/>
              <a:t>дастлабки</a:t>
            </a:r>
            <a:r>
              <a:rPr lang="ru-RU" sz="3300" i="1" dirty="0" smtClean="0"/>
              <a:t> </a:t>
            </a:r>
            <a:r>
              <a:rPr lang="ru-RU" sz="3300" i="1" dirty="0" err="1" smtClean="0">
                <a:latin typeface="Arial"/>
              </a:rPr>
              <a:t>ҳ</a:t>
            </a:r>
            <a:r>
              <a:rPr lang="ru-RU" sz="3300" i="1" dirty="0" err="1" smtClean="0"/>
              <a:t>у</a:t>
            </a:r>
            <a:r>
              <a:rPr lang="ru-RU" sz="3300" i="1" dirty="0" err="1" smtClean="0">
                <a:latin typeface="Arial"/>
              </a:rPr>
              <a:t>қ</a:t>
            </a:r>
            <a:r>
              <a:rPr lang="ru-RU" sz="3300" i="1" dirty="0" err="1" smtClean="0"/>
              <a:t>у</a:t>
            </a:r>
            <a:r>
              <a:rPr lang="ru-RU" sz="3300" i="1" dirty="0" err="1" smtClean="0">
                <a:latin typeface="Arial"/>
              </a:rPr>
              <a:t>қ</a:t>
            </a:r>
            <a:r>
              <a:rPr lang="ru-RU" sz="3300" i="1" dirty="0" err="1" smtClean="0"/>
              <a:t>ий </a:t>
            </a:r>
            <a:r>
              <a:rPr lang="ru-RU" sz="3300" i="1" dirty="0" err="1" smtClean="0">
                <a:latin typeface="Arial"/>
              </a:rPr>
              <a:t>ҳ</a:t>
            </a:r>
            <a:r>
              <a:rPr lang="ru-RU" sz="3300" i="1" dirty="0" err="1" smtClean="0"/>
              <a:t>олатни тиклаш</a:t>
            </a:r>
            <a:r>
              <a:rPr lang="ru-RU" sz="3300" i="1" dirty="0" smtClean="0"/>
              <a:t> (реституция), </a:t>
            </a:r>
            <a:r>
              <a:rPr lang="ru-RU" sz="3300" i="1" dirty="0" err="1" smtClean="0"/>
              <a:t>тиббий</a:t>
            </a:r>
            <a:r>
              <a:rPr lang="ru-RU" sz="3300" i="1" dirty="0" smtClean="0"/>
              <a:t> </a:t>
            </a:r>
            <a:r>
              <a:rPr lang="ru-RU" sz="3300" i="1" dirty="0" err="1" smtClean="0"/>
              <a:t>характердаги</a:t>
            </a:r>
            <a:r>
              <a:rPr lang="ru-RU" sz="3300" i="1" dirty="0" smtClean="0"/>
              <a:t> </a:t>
            </a:r>
            <a:r>
              <a:rPr lang="ru-RU" sz="3300" i="1" dirty="0" err="1" smtClean="0"/>
              <a:t>мажбурлов</a:t>
            </a:r>
            <a:r>
              <a:rPr lang="ru-RU" sz="3300" i="1" dirty="0" smtClean="0"/>
              <a:t> </a:t>
            </a:r>
            <a:r>
              <a:rPr lang="ru-RU" sz="3300" i="1" dirty="0" err="1" smtClean="0"/>
              <a:t>чоралари</a:t>
            </a:r>
            <a:r>
              <a:rPr lang="ru-RU" sz="3300" dirty="0" smtClean="0"/>
              <a:t> </a:t>
            </a:r>
            <a:r>
              <a:rPr lang="ru-RU" sz="3300" dirty="0" err="1" smtClean="0">
                <a:solidFill>
                  <a:srgbClr val="FFFF00"/>
                </a:solidFill>
              </a:rPr>
              <a:t>кабилар</a:t>
            </a:r>
            <a:r>
              <a:rPr lang="ru-RU" sz="3300" dirty="0" smtClean="0">
                <a:solidFill>
                  <a:srgbClr val="FFFF00"/>
                </a:solidFill>
              </a:rPr>
              <a:t>.</a:t>
            </a:r>
          </a:p>
          <a:p>
            <a:pPr algn="just"/>
            <a:endParaRPr lang="ru-RU" sz="3300" dirty="0" smtClean="0">
              <a:solidFill>
                <a:schemeClr val="tx2"/>
              </a:solidFill>
            </a:endParaRPr>
          </a:p>
          <a:p>
            <a:pPr algn="just"/>
            <a:r>
              <a:rPr lang="ru-RU" sz="3300" dirty="0" smtClean="0">
                <a:solidFill>
                  <a:srgbClr val="FFFF00"/>
                </a:solidFill>
              </a:rPr>
              <a:t>4. </a:t>
            </a:r>
            <a:r>
              <a:rPr lang="ru-RU" sz="3300" dirty="0" err="1" smtClean="0">
                <a:solidFill>
                  <a:srgbClr val="FFFF00"/>
                </a:solidFill>
              </a:rPr>
              <a:t>Бешта</a:t>
            </a:r>
            <a:r>
              <a:rPr lang="ru-RU" sz="3300" dirty="0" smtClean="0">
                <a:solidFill>
                  <a:srgbClr val="FFFF00"/>
                </a:solidFill>
              </a:rPr>
              <a:t> </a:t>
            </a:r>
            <a:r>
              <a:rPr lang="ru-RU" sz="3300" dirty="0" err="1" smtClean="0">
                <a:solidFill>
                  <a:srgbClr val="FFFF00"/>
                </a:solidFill>
              </a:rPr>
              <a:t>с</a:t>
            </a:r>
            <a:r>
              <a:rPr lang="ru-RU" sz="3300" dirty="0" err="1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ru-RU" sz="3300" dirty="0" err="1" smtClean="0">
                <a:solidFill>
                  <a:srgbClr val="FFFF00"/>
                </a:solidFill>
              </a:rPr>
              <a:t>здан</a:t>
            </a:r>
            <a:r>
              <a:rPr lang="ru-RU" sz="3300" dirty="0" smtClean="0">
                <a:solidFill>
                  <a:srgbClr val="FFFF00"/>
                </a:solidFill>
              </a:rPr>
              <a:t> </a:t>
            </a:r>
            <a:r>
              <a:rPr lang="ru-RU" sz="3300" dirty="0" err="1" smtClean="0">
                <a:solidFill>
                  <a:srgbClr val="FFFF00"/>
                </a:solidFill>
              </a:rPr>
              <a:t>ташкил</a:t>
            </a:r>
            <a:r>
              <a:rPr lang="ru-RU" sz="3300" dirty="0" smtClean="0">
                <a:solidFill>
                  <a:srgbClr val="FFFF00"/>
                </a:solidFill>
              </a:rPr>
              <a:t> </a:t>
            </a:r>
            <a:r>
              <a:rPr lang="ru-RU" sz="3300" dirty="0" err="1" smtClean="0">
                <a:solidFill>
                  <a:srgbClr val="FFFF00"/>
                </a:solidFill>
              </a:rPr>
              <a:t>топган</a:t>
            </a:r>
            <a:r>
              <a:rPr lang="ru-RU" sz="3300" dirty="0" smtClean="0">
                <a:solidFill>
                  <a:srgbClr val="FFFF00"/>
                </a:solidFill>
              </a:rPr>
              <a:t> </a:t>
            </a:r>
            <a:r>
              <a:rPr lang="ru-RU" sz="3300" dirty="0" err="1" smtClean="0">
                <a:solidFill>
                  <a:srgbClr val="FFFF00"/>
                </a:solidFill>
              </a:rPr>
              <a:t>терминлар</a:t>
            </a:r>
            <a:r>
              <a:rPr lang="ru-RU" sz="3300" dirty="0" smtClean="0">
                <a:solidFill>
                  <a:srgbClr val="FFFF00"/>
                </a:solidFill>
              </a:rPr>
              <a:t>: </a:t>
            </a:r>
            <a:r>
              <a:rPr lang="ru-RU" sz="3300" i="1" dirty="0" err="1" smtClean="0"/>
              <a:t>икки</a:t>
            </a:r>
            <a:r>
              <a:rPr lang="ru-RU" sz="3300" i="1" dirty="0" smtClean="0"/>
              <a:t> </a:t>
            </a:r>
            <a:r>
              <a:rPr lang="ru-RU" sz="3300" i="1" dirty="0" err="1" smtClean="0"/>
              <a:t>ёки</a:t>
            </a:r>
            <a:r>
              <a:rPr lang="ru-RU" sz="3300" i="1" dirty="0" smtClean="0"/>
              <a:t> </a:t>
            </a:r>
            <a:r>
              <a:rPr lang="ru-RU" sz="3300" i="1" dirty="0" err="1" smtClean="0"/>
              <a:t>ундан</a:t>
            </a:r>
            <a:r>
              <a:rPr lang="ru-RU" sz="3300" i="1" dirty="0" smtClean="0"/>
              <a:t> </a:t>
            </a:r>
            <a:r>
              <a:rPr lang="ru-RU" sz="3300" i="1" dirty="0" err="1" smtClean="0"/>
              <a:t>орти</a:t>
            </a:r>
            <a:r>
              <a:rPr lang="ru-RU" sz="3300" i="1" dirty="0" err="1" smtClean="0">
                <a:latin typeface="Arial"/>
              </a:rPr>
              <a:t>қ</a:t>
            </a:r>
            <a:r>
              <a:rPr lang="ru-RU" sz="3300" i="1" dirty="0" err="1" smtClean="0"/>
              <a:t> судланган</a:t>
            </a:r>
            <a:r>
              <a:rPr lang="ru-RU" sz="3300" i="1" dirty="0" smtClean="0"/>
              <a:t> </a:t>
            </a:r>
            <a:r>
              <a:rPr lang="ru-RU" sz="3300" i="1" dirty="0" err="1" smtClean="0"/>
              <a:t>шахс</a:t>
            </a:r>
            <a:r>
              <a:rPr lang="ru-RU" sz="3300" i="1" dirty="0" smtClean="0"/>
              <a:t> (рецидивист), </a:t>
            </a:r>
            <a:r>
              <a:rPr lang="ru-RU" sz="3300" i="1" dirty="0" err="1" smtClean="0">
                <a:latin typeface="Arial"/>
              </a:rPr>
              <a:t>ҳ</a:t>
            </a:r>
            <a:r>
              <a:rPr lang="ru-RU" sz="3300" i="1" dirty="0" err="1" smtClean="0"/>
              <a:t>окимият ва</a:t>
            </a:r>
            <a:r>
              <a:rPr lang="ru-RU" sz="3300" i="1" dirty="0" smtClean="0"/>
              <a:t> </a:t>
            </a:r>
            <a:r>
              <a:rPr lang="ru-RU" sz="3300" i="1" dirty="0" err="1" smtClean="0"/>
              <a:t>хизмат</a:t>
            </a:r>
            <a:r>
              <a:rPr lang="ru-RU" sz="3300" i="1" dirty="0" smtClean="0"/>
              <a:t> </a:t>
            </a:r>
            <a:r>
              <a:rPr lang="ru-RU" sz="3300" i="1" dirty="0" err="1" smtClean="0"/>
              <a:t>ваколатларидан</a:t>
            </a:r>
            <a:r>
              <a:rPr lang="ru-RU" sz="3300" i="1" dirty="0" smtClean="0"/>
              <a:t> </a:t>
            </a:r>
            <a:r>
              <a:rPr lang="ru-RU" sz="3300" i="1" dirty="0" err="1" smtClean="0"/>
              <a:t>четга</a:t>
            </a:r>
            <a:r>
              <a:rPr lang="ru-RU" sz="3300" i="1" dirty="0" smtClean="0"/>
              <a:t> </a:t>
            </a:r>
            <a:r>
              <a:rPr lang="ru-RU" sz="3300" i="1" dirty="0" err="1" smtClean="0"/>
              <a:t>чи</a:t>
            </a:r>
            <a:r>
              <a:rPr lang="ru-RU" sz="3300" i="1" dirty="0" err="1" smtClean="0">
                <a:latin typeface="Arial"/>
              </a:rPr>
              <a:t>қ</a:t>
            </a:r>
            <a:r>
              <a:rPr lang="ru-RU" sz="3300" i="1" dirty="0" err="1" smtClean="0"/>
              <a:t>иш</a:t>
            </a:r>
            <a:r>
              <a:rPr lang="ru-RU" sz="3300" dirty="0" err="1" smtClean="0"/>
              <a:t> </a:t>
            </a:r>
            <a:r>
              <a:rPr lang="ru-RU" sz="3300" dirty="0" err="1" smtClean="0">
                <a:solidFill>
                  <a:srgbClr val="FFFF00"/>
                </a:solidFill>
              </a:rPr>
              <a:t>кабилар</a:t>
            </a:r>
            <a:r>
              <a:rPr lang="ru-RU" sz="3300" dirty="0" smtClean="0">
                <a:solidFill>
                  <a:srgbClr val="FFFF00"/>
                </a:solidFill>
              </a:rPr>
              <a:t>. </a:t>
            </a:r>
          </a:p>
          <a:p>
            <a:pPr algn="just"/>
            <a:endParaRPr lang="ru-RU" sz="3300" i="1" dirty="0" smtClean="0">
              <a:solidFill>
                <a:schemeClr val="tx2"/>
              </a:solidFill>
            </a:endParaRPr>
          </a:p>
          <a:p>
            <a:pPr algn="just"/>
            <a:endParaRPr lang="ru-RU" sz="2600" i="1" dirty="0" smtClean="0">
              <a:solidFill>
                <a:schemeClr val="tx2"/>
              </a:solidFill>
            </a:endParaRPr>
          </a:p>
          <a:p>
            <a:pPr algn="just"/>
            <a:endParaRPr lang="ru-RU" sz="2600" i="1" dirty="0" smtClean="0">
              <a:solidFill>
                <a:schemeClr val="tx2"/>
              </a:solidFill>
            </a:endParaRPr>
          </a:p>
          <a:p>
            <a:pPr algn="just"/>
            <a:endParaRPr lang="ru-RU" sz="2600" dirty="0" smtClean="0">
              <a:solidFill>
                <a:schemeClr val="tx2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pPr algn="ctr"/>
            <a:r>
              <a:rPr lang="ru-RU" dirty="0" err="1" smtClean="0">
                <a:solidFill>
                  <a:srgbClr val="FFFF00"/>
                </a:solidFill>
              </a:rPr>
              <a:t>Юридик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err="1" smtClean="0">
                <a:solidFill>
                  <a:srgbClr val="FFFF00"/>
                </a:solidFill>
              </a:rPr>
              <a:t>терминларга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uz-Cyrl-UZ" dirty="0" smtClean="0">
                <a:solidFill>
                  <a:srgbClr val="FFFF00"/>
                </a:solidFill>
                <a:latin typeface="Arial"/>
              </a:rPr>
              <a:t>қў</a:t>
            </a:r>
            <a:r>
              <a:rPr lang="uz-Cyrl-UZ" dirty="0" smtClean="0">
                <a:solidFill>
                  <a:srgbClr val="FFFF00"/>
                </a:solidFill>
              </a:rPr>
              <a:t>йиладиган талаблар</a:t>
            </a:r>
            <a:br>
              <a:rPr lang="uz-Cyrl-UZ" dirty="0" smtClean="0">
                <a:solidFill>
                  <a:srgbClr val="FFFF00"/>
                </a:solidFill>
              </a:rPr>
            </a:b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609600" y="1285860"/>
            <a:ext cx="7924800" cy="5286412"/>
          </a:xfrm>
        </p:spPr>
        <p:txBody>
          <a:bodyPr/>
          <a:lstStyle/>
          <a:p>
            <a:pPr marL="514350" indent="-514350">
              <a:buAutoNum type="arabicPeriod"/>
            </a:pPr>
            <a:endParaRPr lang="uz-Cyrl-UZ" sz="2800" dirty="0" smtClean="0">
              <a:solidFill>
                <a:schemeClr val="tx2"/>
              </a:solidFill>
            </a:endParaRPr>
          </a:p>
          <a:p>
            <a:pPr marL="514350" indent="-514350">
              <a:buNone/>
            </a:pPr>
            <a:r>
              <a:rPr lang="uz-Cyrl-UZ" sz="2800" dirty="0" smtClean="0">
                <a:solidFill>
                  <a:srgbClr val="FFFF00"/>
                </a:solidFill>
              </a:rPr>
              <a:t>1. 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Ҳ</a:t>
            </a:r>
            <a:r>
              <a:rPr lang="uz-Cyrl-UZ" sz="2800" dirty="0" smtClean="0">
                <a:solidFill>
                  <a:srgbClr val="FFFF00"/>
                </a:solidFill>
              </a:rPr>
              <a:t>ар 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2800" dirty="0" smtClean="0">
                <a:solidFill>
                  <a:srgbClr val="FFFF00"/>
                </a:solidFill>
              </a:rPr>
              <a:t>андай термин она тилининг 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2800" dirty="0" smtClean="0">
                <a:solidFill>
                  <a:srgbClr val="FFFF00"/>
                </a:solidFill>
              </a:rPr>
              <a:t>онун-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2800" dirty="0" smtClean="0">
                <a:solidFill>
                  <a:srgbClr val="FFFF00"/>
                </a:solidFill>
              </a:rPr>
              <a:t>оидалари асосида яратилмо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ғ</a:t>
            </a:r>
            <a:r>
              <a:rPr lang="uz-Cyrl-UZ" sz="2800" dirty="0" smtClean="0">
                <a:solidFill>
                  <a:srgbClr val="FFFF00"/>
                </a:solidFill>
              </a:rPr>
              <a:t>и лозим; </a:t>
            </a:r>
          </a:p>
          <a:p>
            <a:pPr marL="514350" indent="-514350">
              <a:buNone/>
            </a:pPr>
            <a:r>
              <a:rPr lang="uz-Cyrl-UZ" sz="2800" dirty="0" smtClean="0">
                <a:solidFill>
                  <a:srgbClr val="FFFF00"/>
                </a:solidFill>
              </a:rPr>
              <a:t>2. Термин тушунчани т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ўғ</a:t>
            </a:r>
            <a:r>
              <a:rPr lang="uz-Cyrl-UZ" sz="2800" dirty="0" smtClean="0">
                <a:solidFill>
                  <a:srgbClr val="FFFF00"/>
                </a:solidFill>
              </a:rPr>
              <a:t>ри ва ани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2800" dirty="0" smtClean="0">
                <a:solidFill>
                  <a:srgbClr val="FFFF00"/>
                </a:solidFill>
              </a:rPr>
              <a:t> ифодалаши керак;</a:t>
            </a:r>
          </a:p>
          <a:p>
            <a:pPr>
              <a:buNone/>
            </a:pPr>
            <a:r>
              <a:rPr lang="uz-Cyrl-UZ" sz="2800" dirty="0" smtClean="0">
                <a:solidFill>
                  <a:srgbClr val="FFFF00"/>
                </a:solidFill>
              </a:rPr>
              <a:t>3. Терминлар синонимияси ва омонимиясига й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uz-Cyrl-UZ" sz="2800" dirty="0" smtClean="0">
                <a:solidFill>
                  <a:srgbClr val="FFFF00"/>
                </a:solidFill>
              </a:rPr>
              <a:t>л 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қў</a:t>
            </a:r>
            <a:r>
              <a:rPr lang="uz-Cyrl-UZ" sz="2800" dirty="0" smtClean="0">
                <a:solidFill>
                  <a:srgbClr val="FFFF00"/>
                </a:solidFill>
              </a:rPr>
              <a:t>йилмайди; </a:t>
            </a:r>
          </a:p>
          <a:p>
            <a:pPr>
              <a:buNone/>
            </a:pPr>
            <a:r>
              <a:rPr lang="uz-Cyrl-UZ" sz="2800" dirty="0" smtClean="0">
                <a:solidFill>
                  <a:srgbClr val="FFFF00"/>
                </a:solidFill>
              </a:rPr>
              <a:t>4. Термин мумкин 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2800" dirty="0" smtClean="0">
                <a:solidFill>
                  <a:srgbClr val="FFFF00"/>
                </a:solidFill>
              </a:rPr>
              <a:t>адар ихчам ва 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2800" dirty="0" smtClean="0">
                <a:solidFill>
                  <a:srgbClr val="FFFF00"/>
                </a:solidFill>
              </a:rPr>
              <a:t>ис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2800" dirty="0" smtClean="0">
                <a:solidFill>
                  <a:srgbClr val="FFFF00"/>
                </a:solidFill>
              </a:rPr>
              <a:t>а б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uz-Cyrl-UZ" sz="2800" dirty="0" smtClean="0">
                <a:solidFill>
                  <a:srgbClr val="FFFF00"/>
                </a:solidFill>
              </a:rPr>
              <a:t>лиши лозим</a:t>
            </a:r>
            <a:r>
              <a:rPr lang="uz-Cyrl-UZ" b="1" dirty="0" smtClean="0">
                <a:solidFill>
                  <a:srgbClr val="FFFF00"/>
                </a:solidFill>
              </a:rPr>
              <a:t>.</a:t>
            </a:r>
            <a:endParaRPr lang="ru-RU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609600" y="428604"/>
            <a:ext cx="7924800" cy="600079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uz-Cyrl-UZ" sz="2800" dirty="0" smtClean="0">
                <a:solidFill>
                  <a:srgbClr val="FFFF00"/>
                </a:solidFill>
              </a:rPr>
              <a:t>ТОПШИРИ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2800" dirty="0" smtClean="0">
                <a:solidFill>
                  <a:srgbClr val="FFFF00"/>
                </a:solidFill>
              </a:rPr>
              <a:t>:</a:t>
            </a:r>
          </a:p>
          <a:p>
            <a:pPr algn="just">
              <a:buNone/>
            </a:pPr>
            <a:r>
              <a:rPr lang="uz-Cyrl-UZ" sz="2400" dirty="0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uz-Cyrl-UZ" sz="2400" dirty="0" smtClean="0">
                <a:solidFill>
                  <a:srgbClr val="FFFF00"/>
                </a:solidFill>
              </a:rPr>
              <a:t>З Р Конституцияси 2</a:t>
            </a:r>
            <a:r>
              <a:rPr lang="en-US" sz="2400" dirty="0" smtClean="0">
                <a:solidFill>
                  <a:srgbClr val="FFFF00"/>
                </a:solidFill>
              </a:rPr>
              <a:t>-</a:t>
            </a:r>
            <a:r>
              <a:rPr lang="uz-Cyrl-UZ" sz="2400" dirty="0" smtClean="0">
                <a:solidFill>
                  <a:srgbClr val="FFFF00"/>
                </a:solidFill>
              </a:rPr>
              <a:t>б</a:t>
            </a:r>
            <a:r>
              <a:rPr lang="uz-Cyrl-UZ" sz="2400" dirty="0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uz-Cyrl-UZ" sz="2400" dirty="0" smtClean="0">
                <a:solidFill>
                  <a:srgbClr val="FFFF00"/>
                </a:solidFill>
              </a:rPr>
              <a:t>лими</a:t>
            </a:r>
            <a:r>
              <a:rPr lang="en-US" sz="2400" dirty="0" smtClean="0">
                <a:solidFill>
                  <a:srgbClr val="FFFF00"/>
                </a:solidFill>
              </a:rPr>
              <a:t> (1</a:t>
            </a:r>
            <a:r>
              <a:rPr lang="uz-Cyrl-UZ" sz="2400" dirty="0" smtClean="0">
                <a:solidFill>
                  <a:srgbClr val="FFFF00"/>
                </a:solidFill>
              </a:rPr>
              <a:t>8</a:t>
            </a:r>
            <a:r>
              <a:rPr lang="en-US" sz="2400" dirty="0" smtClean="0">
                <a:solidFill>
                  <a:srgbClr val="FFFF00"/>
                </a:solidFill>
              </a:rPr>
              <a:t>-</a:t>
            </a:r>
            <a:r>
              <a:rPr lang="uz-Cyrl-UZ" sz="2400" dirty="0" smtClean="0">
                <a:solidFill>
                  <a:srgbClr val="FFFF00"/>
                </a:solidFill>
              </a:rPr>
              <a:t>52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smtClean="0">
                <a:solidFill>
                  <a:srgbClr val="FFFF00"/>
                </a:solidFill>
              </a:rPr>
              <a:t>мо</a:t>
            </a:r>
            <a:r>
              <a:rPr lang="uz-Cyrl-UZ" sz="2400" dirty="0" smtClean="0">
                <a:solidFill>
                  <a:srgbClr val="FFFF00"/>
                </a:solidFill>
              </a:rPr>
              <a:t>ддалар</a:t>
            </a:r>
            <a:r>
              <a:rPr lang="en-US" sz="2400" dirty="0" smtClean="0">
                <a:solidFill>
                  <a:srgbClr val="FFFF00"/>
                </a:solidFill>
              </a:rPr>
              <a:t>) </a:t>
            </a:r>
            <a:r>
              <a:rPr lang="uz-Cyrl-UZ" sz="2400" dirty="0" smtClean="0">
                <a:solidFill>
                  <a:srgbClr val="FFFF00"/>
                </a:solidFill>
              </a:rPr>
              <a:t>ни лингвистик та</a:t>
            </a:r>
            <a:r>
              <a:rPr lang="uz-Cyrl-UZ" sz="2400" dirty="0" smtClean="0">
                <a:solidFill>
                  <a:srgbClr val="FFFF00"/>
                </a:solidFill>
                <a:latin typeface="Arial"/>
              </a:rPr>
              <a:t>ҳ</a:t>
            </a:r>
            <a:r>
              <a:rPr lang="uz-Cyrl-UZ" sz="2400" dirty="0" smtClean="0">
                <a:solidFill>
                  <a:srgbClr val="FFFF00"/>
                </a:solidFill>
              </a:rPr>
              <a:t>лил </a:t>
            </a:r>
            <a:r>
              <a:rPr lang="uz-Cyrl-UZ" sz="24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2400" dirty="0" smtClean="0">
                <a:solidFill>
                  <a:srgbClr val="FFFF00"/>
                </a:solidFill>
              </a:rPr>
              <a:t>илинг:</a:t>
            </a:r>
          </a:p>
          <a:p>
            <a:pPr lvl="0" algn="just">
              <a:buFontTx/>
              <a:buChar char="-"/>
            </a:pPr>
            <a:r>
              <a:rPr lang="ru-RU" sz="2400" dirty="0" err="1" smtClean="0">
                <a:solidFill>
                  <a:srgbClr val="FFFF00"/>
                </a:solidFill>
              </a:rPr>
              <a:t>жами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нечта</a:t>
            </a:r>
            <a:r>
              <a:rPr lang="ru-RU" sz="2400" dirty="0" smtClean="0">
                <a:solidFill>
                  <a:srgbClr val="FFFF00"/>
                </a:solidFill>
              </a:rPr>
              <a:t> термин</a:t>
            </a:r>
            <a:r>
              <a:rPr lang="uz-Cyrl-UZ" sz="2400" dirty="0" smtClean="0">
                <a:solidFill>
                  <a:srgbClr val="FFFF00"/>
                </a:solidFill>
              </a:rPr>
              <a:t> мавжудлигини ани</a:t>
            </a:r>
            <a:r>
              <a:rPr lang="uz-Cyrl-UZ" sz="24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2400" dirty="0" smtClean="0">
                <a:solidFill>
                  <a:srgbClr val="FFFF00"/>
                </a:solidFill>
              </a:rPr>
              <a:t>ланг;</a:t>
            </a:r>
          </a:p>
          <a:p>
            <a:pPr lvl="0" algn="just">
              <a:buNone/>
            </a:pPr>
            <a:r>
              <a:rPr lang="uz-Cyrl-UZ" sz="2400" dirty="0" smtClean="0">
                <a:solidFill>
                  <a:srgbClr val="FFFF00"/>
                </a:solidFill>
              </a:rPr>
              <a:t>-  терминларнинг уларга </a:t>
            </a:r>
            <a:r>
              <a:rPr lang="ru-RU" sz="2400" dirty="0" err="1" smtClean="0">
                <a:solidFill>
                  <a:srgbClr val="FFFF00"/>
                </a:solidFill>
                <a:latin typeface="Arial"/>
              </a:rPr>
              <a:t>қў</a:t>
            </a:r>
            <a:r>
              <a:rPr lang="ru-RU" sz="2400" dirty="0" err="1" smtClean="0">
                <a:solidFill>
                  <a:srgbClr val="FFFF00"/>
                </a:solidFill>
              </a:rPr>
              <a:t>йиладиган талабларга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ru-RU" sz="2400" dirty="0" err="1" smtClean="0">
                <a:solidFill>
                  <a:srgbClr val="FFFF00"/>
                </a:solidFill>
              </a:rPr>
              <a:t>анчалик жавоб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беришини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ани</a:t>
            </a:r>
            <a:r>
              <a:rPr lang="uz-Cyrl-UZ" sz="24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ru-RU" sz="2400" dirty="0" err="1" smtClean="0">
                <a:solidFill>
                  <a:srgbClr val="FFFF00"/>
                </a:solidFill>
              </a:rPr>
              <a:t>ланг</a:t>
            </a:r>
            <a:r>
              <a:rPr lang="ru-RU" sz="2400" dirty="0" smtClean="0">
                <a:solidFill>
                  <a:srgbClr val="FFFF00"/>
                </a:solidFill>
              </a:rPr>
              <a:t>.</a:t>
            </a:r>
            <a:endParaRPr lang="uz-Cyrl-UZ" sz="2400" dirty="0" smtClean="0">
              <a:solidFill>
                <a:srgbClr val="FFFF00"/>
              </a:solidFill>
            </a:endParaRPr>
          </a:p>
          <a:p>
            <a:pPr lvl="0" algn="just">
              <a:buFontTx/>
              <a:buChar char="-"/>
            </a:pPr>
            <a:r>
              <a:rPr lang="ru-RU" sz="2400" dirty="0" err="1" smtClean="0">
                <a:solidFill>
                  <a:srgbClr val="FFFF00"/>
                </a:solidFill>
              </a:rPr>
              <a:t>уларнинг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т</a:t>
            </a:r>
            <a:r>
              <a:rPr lang="ru-RU" sz="2400" dirty="0" err="1" smtClean="0">
                <a:solidFill>
                  <a:srgbClr val="FFFF00"/>
                </a:solidFill>
                <a:latin typeface="Arial"/>
              </a:rPr>
              <a:t>ўғ</a:t>
            </a:r>
            <a:r>
              <a:rPr lang="ru-RU" sz="2400" dirty="0" err="1" smtClean="0">
                <a:solidFill>
                  <a:srgbClr val="FFFF00"/>
                </a:solidFill>
              </a:rPr>
              <a:t>ри ишлатилганлик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даражасини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ани</a:t>
            </a:r>
            <a:r>
              <a:rPr lang="uz-Cyrl-UZ" sz="24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2400" dirty="0" smtClean="0">
                <a:solidFill>
                  <a:srgbClr val="FFFF00"/>
                </a:solidFill>
              </a:rPr>
              <a:t>ланг</a:t>
            </a:r>
            <a:r>
              <a:rPr lang="ru-RU" sz="2400" dirty="0" smtClean="0">
                <a:solidFill>
                  <a:srgbClr val="FFFF00"/>
                </a:solidFill>
              </a:rPr>
              <a:t>;</a:t>
            </a:r>
          </a:p>
          <a:p>
            <a:pPr algn="just">
              <a:buFontTx/>
              <a:buChar char="-"/>
            </a:pPr>
            <a:r>
              <a:rPr lang="uz-Cyrl-UZ" sz="2400" dirty="0" smtClean="0">
                <a:solidFill>
                  <a:srgbClr val="FFFF00"/>
                </a:solidFill>
              </a:rPr>
              <a:t>терминларни тузилишига к</a:t>
            </a:r>
            <a:r>
              <a:rPr lang="uz-Cyrl-UZ" sz="2400" dirty="0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uz-Cyrl-UZ" sz="2400" dirty="0" smtClean="0">
                <a:solidFill>
                  <a:srgbClr val="FFFF00"/>
                </a:solidFill>
              </a:rPr>
              <a:t>ра  ажратиб ёзинг ва бунда уларнинг </a:t>
            </a:r>
            <a:r>
              <a:rPr lang="ru-RU" sz="2400" dirty="0" err="1" smtClean="0">
                <a:solidFill>
                  <a:srgbClr val="FFFF00"/>
                </a:solidFill>
              </a:rPr>
              <a:t>имло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ru-RU" sz="2400" dirty="0" err="1" smtClean="0">
                <a:solidFill>
                  <a:srgbClr val="FFFF00"/>
                </a:solidFill>
              </a:rPr>
              <a:t>оидалари асосида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т</a:t>
            </a:r>
            <a:r>
              <a:rPr lang="ru-RU" sz="2400" dirty="0" err="1" smtClean="0">
                <a:solidFill>
                  <a:srgbClr val="FFFF00"/>
                </a:solidFill>
                <a:latin typeface="Arial"/>
              </a:rPr>
              <a:t>ўғ</a:t>
            </a:r>
            <a:r>
              <a:rPr lang="ru-RU" sz="2400" dirty="0" err="1" smtClean="0">
                <a:solidFill>
                  <a:srgbClr val="FFFF00"/>
                </a:solidFill>
              </a:rPr>
              <a:t>ри ёзилишига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ало</a:t>
            </a:r>
            <a:r>
              <a:rPr lang="ru-RU" sz="2400" dirty="0" err="1" smtClean="0">
                <a:solidFill>
                  <a:srgbClr val="FFFF00"/>
                </a:solidFill>
                <a:latin typeface="Arial"/>
              </a:rPr>
              <a:t>ҳ</a:t>
            </a:r>
            <a:r>
              <a:rPr lang="ru-RU" sz="2400" dirty="0" err="1" smtClean="0">
                <a:solidFill>
                  <a:srgbClr val="FFFF00"/>
                </a:solidFill>
              </a:rPr>
              <a:t>ида эътибор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беринг</a:t>
            </a:r>
            <a:r>
              <a:rPr lang="ru-RU" sz="2400" dirty="0" smtClean="0">
                <a:solidFill>
                  <a:srgbClr val="FFFF00"/>
                </a:solidFill>
              </a:rPr>
              <a:t>.</a:t>
            </a:r>
          </a:p>
          <a:p>
            <a:pPr algn="just">
              <a:buFontTx/>
              <a:buChar char="-"/>
            </a:pPr>
            <a:r>
              <a:rPr lang="uz-Cyrl-UZ" sz="2400" dirty="0" smtClean="0">
                <a:solidFill>
                  <a:srgbClr val="FFFF00"/>
                </a:solidFill>
              </a:rPr>
              <a:t>матннинг услубий тузилишига ало</a:t>
            </a:r>
            <a:r>
              <a:rPr lang="uz-Cyrl-UZ" sz="2400" dirty="0" smtClean="0">
                <a:solidFill>
                  <a:srgbClr val="FFFF00"/>
                </a:solidFill>
                <a:latin typeface="Arial"/>
              </a:rPr>
              <a:t>ҳ</a:t>
            </a:r>
            <a:r>
              <a:rPr lang="uz-Cyrl-UZ" sz="2400" dirty="0" smtClean="0">
                <a:solidFill>
                  <a:srgbClr val="FFFF00"/>
                </a:solidFill>
              </a:rPr>
              <a:t>ида эътибор </a:t>
            </a:r>
            <a:r>
              <a:rPr lang="uz-Cyrl-UZ" sz="24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2400" dirty="0" smtClean="0">
                <a:solidFill>
                  <a:srgbClr val="FFFF00"/>
                </a:solidFill>
              </a:rPr>
              <a:t>аратинг</a:t>
            </a:r>
            <a:r>
              <a:rPr lang="uz-Cyrl-UZ" sz="2400" dirty="0" smtClean="0">
                <a:solidFill>
                  <a:schemeClr val="tx2"/>
                </a:solidFill>
              </a:rPr>
              <a:t>.</a:t>
            </a:r>
            <a:endParaRPr lang="ru-RU" sz="2400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marL="0" indent="0" algn="ctr">
              <a:buNone/>
            </a:pPr>
            <a:r>
              <a:rPr lang="uz-Cyrl-UZ" sz="4000" dirty="0" smtClean="0">
                <a:solidFill>
                  <a:srgbClr val="FFFF00"/>
                </a:solidFill>
              </a:rPr>
              <a:t>ЭЪТИБОРИНГИЗ УЧУН РА</a:t>
            </a:r>
            <a:r>
              <a:rPr lang="uz-Cyrl-UZ" sz="4000" dirty="0" smtClean="0">
                <a:solidFill>
                  <a:srgbClr val="FFFF00"/>
                </a:solidFill>
                <a:latin typeface="Arial"/>
              </a:rPr>
              <a:t>Ҳ</a:t>
            </a:r>
            <a:r>
              <a:rPr lang="uz-Cyrl-UZ" sz="4000" dirty="0" smtClean="0">
                <a:solidFill>
                  <a:srgbClr val="FFFF00"/>
                </a:solidFill>
              </a:rPr>
              <a:t>МАТ</a:t>
            </a:r>
            <a:r>
              <a:rPr lang="uz-Cyrl-UZ" sz="4000" dirty="0" smtClean="0">
                <a:solidFill>
                  <a:srgbClr val="FFFF00"/>
                </a:solidFill>
              </a:rPr>
              <a:t>!!!</a:t>
            </a:r>
            <a:endParaRPr lang="ru-RU" sz="4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05154791"/>
      </p:ext>
    </p:extLst>
  </p:cSld>
  <p:clrMapOvr>
    <a:masterClrMapping/>
  </p:clrMapOvr>
</p:sld>
</file>

<file path=ppt/theme/theme1.xml><?xml version="1.0" encoding="utf-8"?>
<a:theme xmlns:a="http://schemas.openxmlformats.org/drawingml/2006/main" name="Горизонт">
  <a:themeElements>
    <a:clrScheme name="Горизонт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Горизонт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Горизонт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1482</TotalTime>
  <Words>360</Words>
  <Application>Microsoft Office PowerPoint</Application>
  <PresentationFormat>Экран (4:3)</PresentationFormat>
  <Paragraphs>61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Горизонт</vt:lpstr>
      <vt:lpstr> ЮРИДИК Терминлар ва Унга қўйиладиган талаблар  </vt:lpstr>
      <vt:lpstr>Слайд 2</vt:lpstr>
      <vt:lpstr> </vt:lpstr>
      <vt:lpstr> </vt:lpstr>
      <vt:lpstr>  </vt:lpstr>
      <vt:lpstr>Слайд 6</vt:lpstr>
      <vt:lpstr>Слайд 7</vt:lpstr>
      <vt:lpstr>Слайд 8</vt:lpstr>
      <vt:lpstr>Юридик терминларга қўйиладиган талаблар 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ИЖРО ИНТИЗОМИ ВА ҲУЖЖАТЛАР БИЛАН ИШЛАШДА ИШ ЮРИТИШНИ  ТАШКИЛ ҚИЛИШ</dc:title>
  <dc:creator>Shukhrat Kuchimov</dc:creator>
  <cp:lastModifiedBy>Пользователь</cp:lastModifiedBy>
  <cp:revision>328</cp:revision>
  <cp:lastPrinted>2014-12-02T13:17:35Z</cp:lastPrinted>
  <dcterms:created xsi:type="dcterms:W3CDTF">2014-09-24T07:53:02Z</dcterms:created>
  <dcterms:modified xsi:type="dcterms:W3CDTF">2018-03-27T14:23:44Z</dcterms:modified>
</cp:coreProperties>
</file>